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330" r:id="rId4"/>
    <p:sldId id="292" r:id="rId5"/>
    <p:sldId id="331" r:id="rId6"/>
    <p:sldId id="340" r:id="rId7"/>
    <p:sldId id="293" r:id="rId8"/>
    <p:sldId id="262" r:id="rId9"/>
    <p:sldId id="401" r:id="rId10"/>
    <p:sldId id="341" r:id="rId11"/>
    <p:sldId id="291" r:id="rId12"/>
    <p:sldId id="749" r:id="rId13"/>
    <p:sldId id="372" r:id="rId14"/>
    <p:sldId id="325" r:id="rId15"/>
    <p:sldId id="299" r:id="rId16"/>
    <p:sldId id="294" r:id="rId17"/>
    <p:sldId id="295" r:id="rId18"/>
    <p:sldId id="298" r:id="rId19"/>
    <p:sldId id="302" r:id="rId20"/>
    <p:sldId id="303" r:id="rId21"/>
    <p:sldId id="304" r:id="rId22"/>
    <p:sldId id="306" r:id="rId23"/>
    <p:sldId id="754" r:id="rId24"/>
    <p:sldId id="311" r:id="rId25"/>
    <p:sldId id="313" r:id="rId26"/>
    <p:sldId id="755" r:id="rId27"/>
    <p:sldId id="365" r:id="rId28"/>
    <p:sldId id="327" r:id="rId29"/>
    <p:sldId id="276" r:id="rId30"/>
    <p:sldId id="296" r:id="rId31"/>
    <p:sldId id="756" r:id="rId32"/>
    <p:sldId id="289" r:id="rId33"/>
    <p:sldId id="301" r:id="rId34"/>
    <p:sldId id="343" r:id="rId35"/>
    <p:sldId id="750" r:id="rId36"/>
    <p:sldId id="353" r:id="rId37"/>
    <p:sldId id="278" r:id="rId38"/>
    <p:sldId id="281" r:id="rId39"/>
    <p:sldId id="280" r:id="rId40"/>
    <p:sldId id="354" r:id="rId41"/>
    <p:sldId id="357" r:id="rId42"/>
    <p:sldId id="356" r:id="rId43"/>
    <p:sldId id="348" r:id="rId44"/>
    <p:sldId id="349" r:id="rId4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3E0060"/>
    <a:srgbClr val="EEDDFF"/>
    <a:srgbClr val="E2C5FF"/>
    <a:srgbClr val="580169"/>
    <a:srgbClr val="F3E7FF"/>
    <a:srgbClr val="AC75D5"/>
    <a:srgbClr val="006C92"/>
    <a:srgbClr val="00AFDC"/>
    <a:srgbClr val="6E0C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44" autoAdjust="0"/>
    <p:restoredTop sz="50000" autoAdjust="0"/>
  </p:normalViewPr>
  <p:slideViewPr>
    <p:cSldViewPr>
      <p:cViewPr varScale="1">
        <p:scale>
          <a:sx n="102" d="100"/>
          <a:sy n="102" d="100"/>
        </p:scale>
        <p:origin x="18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4285F-E4E0-4E98-8719-0715BA288D21}" type="datetimeFigureOut">
              <a:rPr lang="en-US" smtClean="0"/>
              <a:pPr/>
              <a:t>6/17/19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A1054-065B-4074-80E9-E2DC993CF31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91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172F6E-96A7-9249-982C-BDFDB7EA6837}" type="slidenum">
              <a:rPr lang="nl-NL" sz="1200"/>
              <a:pPr eaLnBrk="1" hangingPunct="1"/>
              <a:t>4</a:t>
            </a:fld>
            <a:endParaRPr lang="nl-NL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DD3D1B-81EB-DD4D-AF25-184644B12CF7}" type="slidenum">
              <a:rPr lang="en-GB" sz="1200">
                <a:latin typeface="Calibri" charset="0"/>
              </a:rPr>
              <a:pPr eaLnBrk="1" hangingPunct="1"/>
              <a:t>7</a:t>
            </a:fld>
            <a:endParaRPr lang="en-GB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Subject of study on this project, sources of differences patients</a:t>
            </a:r>
            <a:r>
              <a:rPr lang="en-US" baseline="0" dirty="0"/>
              <a:t> vs. controls, </a:t>
            </a:r>
            <a:r>
              <a:rPr lang="en-US" baseline="0" dirty="0" err="1"/>
              <a:t>hyperuricaemia</a:t>
            </a:r>
            <a:r>
              <a:rPr lang="en-US" baseline="0" dirty="0"/>
              <a:t> correlates with increased cytokine responses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1054-065B-4074-80E9-E2DC993CF31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43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vitro – high dose uric acid increases IL-1 </a:t>
            </a:r>
            <a:r>
              <a:rPr lang="en-US" dirty="0" err="1"/>
              <a:t>transcription+protein</a:t>
            </a:r>
            <a:r>
              <a:rPr lang="en-US" baseline="0" dirty="0"/>
              <a:t> (as well as IL-6,TNF, IL-1alpha) while reducing IL-1Ra (</a:t>
            </a:r>
            <a:r>
              <a:rPr lang="en-US" baseline="0" dirty="0" err="1"/>
              <a:t>mRNA+protein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1054-065B-4074-80E9-E2DC993CF31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23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PRAS40</a:t>
            </a:r>
            <a:r>
              <a:rPr lang="en-US" baseline="0" dirty="0"/>
              <a:t> phosphorylation increased after uric acid in 3 donors using </a:t>
            </a:r>
            <a:r>
              <a:rPr lang="en-US" baseline="0" dirty="0" err="1"/>
              <a:t>RnD</a:t>
            </a:r>
            <a:r>
              <a:rPr lang="en-US" baseline="0" dirty="0"/>
              <a:t> </a:t>
            </a:r>
            <a:r>
              <a:rPr lang="en-US" baseline="0" dirty="0" err="1"/>
              <a:t>kinase</a:t>
            </a:r>
            <a:r>
              <a:rPr lang="en-US" baseline="0" dirty="0"/>
              <a:t> profiler (LPS or SCW stimulation). PRAS40 is phosphorylated by </a:t>
            </a:r>
            <a:r>
              <a:rPr lang="en-US" baseline="0" dirty="0" err="1"/>
              <a:t>Akt</a:t>
            </a:r>
            <a:r>
              <a:rPr lang="en-US" baseline="0" dirty="0"/>
              <a:t> which allows it to dissociate from Raptor (mTORC1) and remove its repressive effect on </a:t>
            </a:r>
            <a:r>
              <a:rPr lang="en-US" baseline="0" dirty="0" err="1"/>
              <a:t>mTOR</a:t>
            </a:r>
            <a:r>
              <a:rPr lang="en-US" baseline="0" dirty="0"/>
              <a:t> complex1. </a:t>
            </a:r>
            <a:r>
              <a:rPr lang="en-US" baseline="0" dirty="0" err="1"/>
              <a:t>mTOR</a:t>
            </a:r>
            <a:r>
              <a:rPr lang="en-US" baseline="0" dirty="0"/>
              <a:t> induction has multiple effects but the most likely to explain the distinctive cytokine pattern seen with uric acid is autophagy inhibition.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A1054-065B-4074-80E9-E2DC993CF31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42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### The </a:t>
            </a:r>
            <a:r>
              <a:rPr lang="en-US" dirty="0" err="1"/>
              <a:t>rlog</a:t>
            </a:r>
            <a:r>
              <a:rPr lang="en-US" dirty="0"/>
              <a:t> and variance stabilizing transformations</a:t>
            </a:r>
          </a:p>
          <a:p>
            <a:r>
              <a:rPr lang="en-US" dirty="0"/>
              <a:t># Many common statistical methods for exploratory analysis of multidimensional data, for example clustering and principal </a:t>
            </a:r>
          </a:p>
          <a:p>
            <a:r>
              <a:rPr lang="en-US" dirty="0"/>
              <a:t># components analysis (PCA), work best for data that generally has the same range of variance at different ranges of the </a:t>
            </a:r>
          </a:p>
          <a:p>
            <a:r>
              <a:rPr lang="en-US" dirty="0"/>
              <a:t># mean values. When the expected amount of variance is approximately the same across different mean values, the data is said </a:t>
            </a:r>
          </a:p>
          <a:p>
            <a:r>
              <a:rPr lang="en-US" dirty="0"/>
              <a:t># to be </a:t>
            </a:r>
            <a:r>
              <a:rPr lang="en-US" dirty="0" err="1"/>
              <a:t>homoskedastic</a:t>
            </a:r>
            <a:r>
              <a:rPr lang="en-US" dirty="0"/>
              <a:t>. For RNA-</a:t>
            </a:r>
            <a:r>
              <a:rPr lang="en-US" dirty="0" err="1"/>
              <a:t>seq</a:t>
            </a:r>
            <a:r>
              <a:rPr lang="en-US" dirty="0"/>
              <a:t> counts, however, the expected variance grows with the mean. For example, if one performs </a:t>
            </a:r>
          </a:p>
          <a:p>
            <a:r>
              <a:rPr lang="en-US" dirty="0"/>
              <a:t># PCA directly on a matrix of counts or normalized counts (e.g. correcting for differences in sequencing depth), the resulting </a:t>
            </a:r>
          </a:p>
          <a:p>
            <a:r>
              <a:rPr lang="en-US" dirty="0"/>
              <a:t># plot typically depends mostly on the genes with highest counts because they show the largest absolute differences between </a:t>
            </a:r>
          </a:p>
          <a:p>
            <a:r>
              <a:rPr lang="en-US" dirty="0"/>
              <a:t># samples. A simple and often used strategy to avoid this is to take the logarithm of the normalized count values plus a </a:t>
            </a:r>
          </a:p>
          <a:p>
            <a:r>
              <a:rPr lang="en-US" dirty="0"/>
              <a:t># </a:t>
            </a:r>
            <a:r>
              <a:rPr lang="en-US" dirty="0" err="1"/>
              <a:t>pseudocount</a:t>
            </a:r>
            <a:r>
              <a:rPr lang="en-US" dirty="0"/>
              <a:t> of 1; however, depending on the choice of </a:t>
            </a:r>
            <a:r>
              <a:rPr lang="en-US" dirty="0" err="1"/>
              <a:t>pseudocount</a:t>
            </a:r>
            <a:r>
              <a:rPr lang="en-US" dirty="0"/>
              <a:t>, now the genes with the very lowest counts will contribute</a:t>
            </a:r>
          </a:p>
          <a:p>
            <a:r>
              <a:rPr lang="en-US" dirty="0"/>
              <a:t># a great deal of noise to the resulting plot, because taking the logarithm of small counts actually inflates their variance.</a:t>
            </a:r>
          </a:p>
          <a:p>
            <a:r>
              <a:rPr lang="en-US" dirty="0"/>
              <a:t># </a:t>
            </a:r>
          </a:p>
          <a:p>
            <a:r>
              <a:rPr lang="en-US" dirty="0"/>
              <a:t># As a solution, DESeq2 offers two transformations for count data that stabilize the variance across the mean: the </a:t>
            </a:r>
          </a:p>
          <a:p>
            <a:r>
              <a:rPr lang="en-US" dirty="0"/>
              <a:t># regularized-logarithm transformation or </a:t>
            </a:r>
            <a:r>
              <a:rPr lang="en-US" dirty="0" err="1"/>
              <a:t>rlog</a:t>
            </a:r>
            <a:r>
              <a:rPr lang="en-US" dirty="0"/>
              <a:t> (Love, Huber, and Anders 2014), and the variance stabilizing transformation (VST)</a:t>
            </a:r>
          </a:p>
          <a:p>
            <a:r>
              <a:rPr lang="en-US" dirty="0"/>
              <a:t># for negative binomial data with a dispersion-mean trend (Anders and Huber 2010), implemented in the </a:t>
            </a:r>
            <a:r>
              <a:rPr lang="en-US" dirty="0" err="1"/>
              <a:t>vst</a:t>
            </a:r>
            <a:r>
              <a:rPr lang="en-US" dirty="0"/>
              <a:t> function.</a:t>
            </a:r>
          </a:p>
          <a:p>
            <a:r>
              <a:rPr lang="en-US" dirty="0"/>
              <a:t># For genes with high counts, the </a:t>
            </a:r>
            <a:r>
              <a:rPr lang="en-US" dirty="0" err="1"/>
              <a:t>rlog</a:t>
            </a:r>
            <a:r>
              <a:rPr lang="en-US" dirty="0"/>
              <a:t> and VST will give similar result to the ordinary log2 transformation of normalized counts. </a:t>
            </a:r>
          </a:p>
          <a:p>
            <a:r>
              <a:rPr lang="en-US" dirty="0"/>
              <a:t># For genes with lower counts, however, the values are shrunken towards the genes' averages across all samples. </a:t>
            </a:r>
          </a:p>
          <a:p>
            <a:r>
              <a:rPr lang="en-US" dirty="0"/>
              <a:t># The </a:t>
            </a:r>
            <a:r>
              <a:rPr lang="en-US" dirty="0" err="1"/>
              <a:t>rlog</a:t>
            </a:r>
            <a:r>
              <a:rPr lang="en-US" dirty="0"/>
              <a:t>-transformed or VST data then becomes approximately </a:t>
            </a:r>
            <a:r>
              <a:rPr lang="en-US" dirty="0" err="1"/>
              <a:t>homoskedastic</a:t>
            </a:r>
            <a:r>
              <a:rPr lang="en-US" dirty="0"/>
              <a:t>, and can be used directly for computing </a:t>
            </a:r>
          </a:p>
          <a:p>
            <a:r>
              <a:rPr lang="en-US" dirty="0"/>
              <a:t># distances between samples, making PCA plots, or as input to downstream methods which perform best with </a:t>
            </a:r>
            <a:r>
              <a:rPr lang="en-US" dirty="0" err="1"/>
              <a:t>homoskedastic</a:t>
            </a:r>
            <a:r>
              <a:rPr lang="en-US" dirty="0"/>
              <a:t> data.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4F939-C680-4D15-BE8E-49F10AF7B59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27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4F939-C680-4D15-BE8E-49F10AF7B59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38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7D3FB82F-9960-3F4F-BBC5-9B2A47444F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1F05EF2-C9C9-254B-A929-990B30364BAA}" type="slidenum">
              <a:rPr lang="en-US" altLang="nl-NL" smtClean="0"/>
              <a:pPr>
                <a:spcBef>
                  <a:spcPct val="0"/>
                </a:spcBef>
              </a:pPr>
              <a:t>44</a:t>
            </a:fld>
            <a:endParaRPr lang="en-US" altLang="nl-NL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D902C2D5-1BF8-A844-8838-2D9F7D1B7C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06513" y="809625"/>
            <a:ext cx="4244975" cy="3184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B33324D8-66C9-9E40-9697-E5E32270FD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82663" y="4343400"/>
            <a:ext cx="5218112" cy="411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0" tIns="47625" rIns="95250" bIns="47625"/>
          <a:lstStyle/>
          <a:p>
            <a:pPr defTabSz="792163" eaLnBrk="1" hangingPunct="1"/>
            <a:endParaRPr lang="nl-NL" altLang="nl-NL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5036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 userDrawn="1"/>
        </p:nvSpPr>
        <p:spPr>
          <a:xfrm>
            <a:off x="521500" y="594000"/>
            <a:ext cx="8100000" cy="42125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46000" y="1003462"/>
            <a:ext cx="7452000" cy="533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45540" y="1650209"/>
            <a:ext cx="7452000" cy="533400"/>
          </a:xfrm>
        </p:spPr>
        <p:txBody>
          <a:bodyPr>
            <a:noAutofit/>
          </a:bodyPr>
          <a:lstStyle>
            <a:lvl1pPr marL="0" indent="0" algn="l">
              <a:lnSpc>
                <a:spcPts val="4200"/>
              </a:lnSpc>
              <a:buNone/>
              <a:defRPr sz="4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521500" y="5292000"/>
            <a:ext cx="8100000" cy="1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846000" y="4078255"/>
            <a:ext cx="5346157" cy="6350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00" y="6264000"/>
            <a:ext cx="2426807" cy="3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79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end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359480" y="6183340"/>
            <a:ext cx="8263020" cy="4993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000" y="5940000"/>
            <a:ext cx="648000" cy="929244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41553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2B0990-AFAD-3F47-A88D-8898B7856482}" type="datetime1">
              <a:rPr lang="en-US" altLang="x-none"/>
              <a:pPr/>
              <a:t>6/17/19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8424B7-A25A-8943-8501-53F393C1E857}" type="slidenum">
              <a:rPr lang="en-US" altLang="x-none"/>
              <a:pPr/>
              <a:t>‹nr.›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24589018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8C86EF-34FA-2D47-9A13-2E88BF3E7D90}" type="datetime1">
              <a:rPr lang="en-US" altLang="x-none"/>
              <a:pPr/>
              <a:t>6/17/19</a:t>
            </a:fld>
            <a:endParaRPr lang="en-US" altLang="x-non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8DA53-463C-0742-9B36-BE58725589A0}" type="slidenum">
              <a:rPr lang="en-US" altLang="x-none"/>
              <a:pPr/>
              <a:t>‹nr.›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35324111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22287" y="6413274"/>
            <a:ext cx="141437" cy="156027"/>
          </a:xfrm>
          <a:prstGeom prst="rect">
            <a:avLst/>
          </a:prstGeom>
        </p:spPr>
        <p:txBody>
          <a:bodyPr/>
          <a:lstStyle>
            <a:lvl1pPr>
              <a:lnSpc>
                <a:spcPts val="1200"/>
              </a:lnSpc>
              <a:defRPr sz="10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139401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46000" y="1003462"/>
            <a:ext cx="7452000" cy="533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45540" y="1650209"/>
            <a:ext cx="7452000" cy="533400"/>
          </a:xfrm>
        </p:spPr>
        <p:txBody>
          <a:bodyPr>
            <a:noAutofit/>
          </a:bodyPr>
          <a:lstStyle>
            <a:lvl1pPr marL="0" indent="0" algn="l">
              <a:lnSpc>
                <a:spcPts val="4200"/>
              </a:lnSpc>
              <a:buNone/>
              <a:defRPr sz="4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521500" y="5292000"/>
            <a:ext cx="8100000" cy="1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846000" y="4078255"/>
            <a:ext cx="5346157" cy="6350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00" y="6264000"/>
            <a:ext cx="2426807" cy="302400"/>
          </a:xfrm>
          <a:prstGeom prst="rect">
            <a:avLst/>
          </a:prstGeom>
        </p:spPr>
      </p:pic>
      <p:sp>
        <p:nvSpPr>
          <p:cNvPr id="9" name="Rechthoek 8"/>
          <p:cNvSpPr/>
          <p:nvPr userDrawn="1"/>
        </p:nvSpPr>
        <p:spPr>
          <a:xfrm>
            <a:off x="522000" y="594000"/>
            <a:ext cx="8100000" cy="50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5441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&lt;datum&gt;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&lt;Titel van de presentatie&gt;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6414409"/>
            <a:ext cx="81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1968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Ondertitel 2"/>
          <p:cNvSpPr>
            <a:spLocks noGrp="1"/>
          </p:cNvSpPr>
          <p:nvPr>
            <p:ph type="subTitle" idx="1"/>
          </p:nvPr>
        </p:nvSpPr>
        <p:spPr>
          <a:xfrm>
            <a:off x="522000" y="1650209"/>
            <a:ext cx="8100000" cy="533400"/>
          </a:xfrm>
        </p:spPr>
        <p:txBody>
          <a:bodyPr>
            <a:noAutofit/>
          </a:bodyPr>
          <a:lstStyle>
            <a:lvl1pPr marL="0" indent="0" algn="l">
              <a:lnSpc>
                <a:spcPts val="4200"/>
              </a:lnSpc>
              <a:buNone/>
              <a:defRPr sz="4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8550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met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2000" y="1004344"/>
            <a:ext cx="8100000" cy="5334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&lt;datum&gt;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&lt;Titel van de presentatie&gt;</a:t>
            </a:r>
          </a:p>
        </p:txBody>
      </p:sp>
      <p:sp>
        <p:nvSpPr>
          <p:cNvPr id="9" name="Tijdelijke aanduiding voor grafiek 8"/>
          <p:cNvSpPr>
            <a:spLocks noGrp="1"/>
          </p:cNvSpPr>
          <p:nvPr>
            <p:ph type="chart" sz="quarter" idx="13"/>
          </p:nvPr>
        </p:nvSpPr>
        <p:spPr>
          <a:xfrm>
            <a:off x="4647600" y="1652400"/>
            <a:ext cx="3974900" cy="4125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grafiek wilt toevoegen</a:t>
            </a:r>
            <a:endParaRPr lang="nl-NL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4"/>
          </p:nvPr>
        </p:nvSpPr>
        <p:spPr>
          <a:xfrm>
            <a:off x="522288" y="1652001"/>
            <a:ext cx="4039200" cy="412491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6414409"/>
            <a:ext cx="81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01451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2000" y="1004344"/>
            <a:ext cx="8100000" cy="5334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&lt;datum&gt;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&lt;Titel van de presentatie&gt;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4"/>
          </p:nvPr>
        </p:nvSpPr>
        <p:spPr>
          <a:xfrm>
            <a:off x="522288" y="1652400"/>
            <a:ext cx="4039200" cy="41256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4647600" y="1652400"/>
            <a:ext cx="3974900" cy="4125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6414409"/>
            <a:ext cx="81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57219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2000" y="1004344"/>
            <a:ext cx="8100000" cy="5334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&lt;datum&gt;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&lt;Titel van de presentatie&gt;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521500" y="1652400"/>
            <a:ext cx="8101000" cy="4125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6414409"/>
            <a:ext cx="81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7330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&lt;datum&gt;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&lt;Titel van de presentatie&gt;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521500" y="592931"/>
            <a:ext cx="8101000" cy="5185069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6414409"/>
            <a:ext cx="81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95853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857999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grpSp>
        <p:nvGrpSpPr>
          <p:cNvPr id="25" name="Groep 24"/>
          <p:cNvGrpSpPr/>
          <p:nvPr userDrawn="1"/>
        </p:nvGrpSpPr>
        <p:grpSpPr>
          <a:xfrm>
            <a:off x="5867400" y="6264275"/>
            <a:ext cx="2427288" cy="301626"/>
            <a:chOff x="5867400" y="6264275"/>
            <a:chExt cx="2427288" cy="301626"/>
          </a:xfrm>
        </p:grpSpPr>
        <p:sp>
          <p:nvSpPr>
            <p:cNvPr id="15" name="Freeform 10"/>
            <p:cNvSpPr>
              <a:spLocks noEditPoints="1"/>
            </p:cNvSpPr>
            <p:nvPr userDrawn="1"/>
          </p:nvSpPr>
          <p:spPr bwMode="auto">
            <a:xfrm>
              <a:off x="5867400" y="6264275"/>
              <a:ext cx="258763" cy="295275"/>
            </a:xfrm>
            <a:custGeom>
              <a:avLst/>
              <a:gdLst>
                <a:gd name="T0" fmla="*/ 389 w 407"/>
                <a:gd name="T1" fmla="*/ 424 h 463"/>
                <a:gd name="T2" fmla="*/ 352 w 407"/>
                <a:gd name="T3" fmla="*/ 397 h 463"/>
                <a:gd name="T4" fmla="*/ 248 w 407"/>
                <a:gd name="T5" fmla="*/ 229 h 463"/>
                <a:gd name="T6" fmla="*/ 346 w 407"/>
                <a:gd name="T7" fmla="*/ 108 h 463"/>
                <a:gd name="T8" fmla="*/ 185 w 407"/>
                <a:gd name="T9" fmla="*/ 0 h 463"/>
                <a:gd name="T10" fmla="*/ 8 w 407"/>
                <a:gd name="T11" fmla="*/ 0 h 463"/>
                <a:gd name="T12" fmla="*/ 0 w 407"/>
                <a:gd name="T13" fmla="*/ 11 h 463"/>
                <a:gd name="T14" fmla="*/ 0 w 407"/>
                <a:gd name="T15" fmla="*/ 24 h 463"/>
                <a:gd name="T16" fmla="*/ 17 w 407"/>
                <a:gd name="T17" fmla="*/ 39 h 463"/>
                <a:gd name="T18" fmla="*/ 46 w 407"/>
                <a:gd name="T19" fmla="*/ 47 h 463"/>
                <a:gd name="T20" fmla="*/ 46 w 407"/>
                <a:gd name="T21" fmla="*/ 417 h 463"/>
                <a:gd name="T22" fmla="*/ 17 w 407"/>
                <a:gd name="T23" fmla="*/ 424 h 463"/>
                <a:gd name="T24" fmla="*/ 0 w 407"/>
                <a:gd name="T25" fmla="*/ 440 h 463"/>
                <a:gd name="T26" fmla="*/ 0 w 407"/>
                <a:gd name="T27" fmla="*/ 453 h 463"/>
                <a:gd name="T28" fmla="*/ 8 w 407"/>
                <a:gd name="T29" fmla="*/ 463 h 463"/>
                <a:gd name="T30" fmla="*/ 167 w 407"/>
                <a:gd name="T31" fmla="*/ 463 h 463"/>
                <a:gd name="T32" fmla="*/ 176 w 407"/>
                <a:gd name="T33" fmla="*/ 453 h 463"/>
                <a:gd name="T34" fmla="*/ 176 w 407"/>
                <a:gd name="T35" fmla="*/ 440 h 463"/>
                <a:gd name="T36" fmla="*/ 158 w 407"/>
                <a:gd name="T37" fmla="*/ 424 h 463"/>
                <a:gd name="T38" fmla="*/ 129 w 407"/>
                <a:gd name="T39" fmla="*/ 417 h 463"/>
                <a:gd name="T40" fmla="*/ 129 w 407"/>
                <a:gd name="T41" fmla="*/ 242 h 463"/>
                <a:gd name="T42" fmla="*/ 171 w 407"/>
                <a:gd name="T43" fmla="*/ 242 h 463"/>
                <a:gd name="T44" fmla="*/ 287 w 407"/>
                <a:gd name="T45" fmla="*/ 452 h 463"/>
                <a:gd name="T46" fmla="*/ 309 w 407"/>
                <a:gd name="T47" fmla="*/ 463 h 463"/>
                <a:gd name="T48" fmla="*/ 398 w 407"/>
                <a:gd name="T49" fmla="*/ 463 h 463"/>
                <a:gd name="T50" fmla="*/ 407 w 407"/>
                <a:gd name="T51" fmla="*/ 453 h 463"/>
                <a:gd name="T52" fmla="*/ 407 w 407"/>
                <a:gd name="T53" fmla="*/ 440 h 463"/>
                <a:gd name="T54" fmla="*/ 389 w 407"/>
                <a:gd name="T55" fmla="*/ 424 h 463"/>
                <a:gd name="T56" fmla="*/ 145 w 407"/>
                <a:gd name="T57" fmla="*/ 203 h 463"/>
                <a:gd name="T58" fmla="*/ 130 w 407"/>
                <a:gd name="T59" fmla="*/ 203 h 463"/>
                <a:gd name="T60" fmla="*/ 130 w 407"/>
                <a:gd name="T61" fmla="*/ 43 h 463"/>
                <a:gd name="T62" fmla="*/ 162 w 407"/>
                <a:gd name="T63" fmla="*/ 43 h 463"/>
                <a:gd name="T64" fmla="*/ 257 w 407"/>
                <a:gd name="T65" fmla="*/ 121 h 463"/>
                <a:gd name="T66" fmla="*/ 145 w 407"/>
                <a:gd name="T67" fmla="*/ 203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63">
                  <a:moveTo>
                    <a:pt x="389" y="424"/>
                  </a:moveTo>
                  <a:cubicBezTo>
                    <a:pt x="371" y="420"/>
                    <a:pt x="367" y="417"/>
                    <a:pt x="352" y="397"/>
                  </a:cubicBezTo>
                  <a:cubicBezTo>
                    <a:pt x="330" y="367"/>
                    <a:pt x="278" y="292"/>
                    <a:pt x="248" y="229"/>
                  </a:cubicBezTo>
                  <a:cubicBezTo>
                    <a:pt x="304" y="209"/>
                    <a:pt x="346" y="170"/>
                    <a:pt x="346" y="108"/>
                  </a:cubicBezTo>
                  <a:cubicBezTo>
                    <a:pt x="346" y="20"/>
                    <a:pt x="261" y="0"/>
                    <a:pt x="18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" y="0"/>
                    <a:pt x="0" y="4"/>
                    <a:pt x="0" y="1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35"/>
                    <a:pt x="4" y="35"/>
                    <a:pt x="17" y="3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46" y="417"/>
                    <a:pt x="46" y="417"/>
                    <a:pt x="46" y="417"/>
                  </a:cubicBezTo>
                  <a:cubicBezTo>
                    <a:pt x="17" y="424"/>
                    <a:pt x="17" y="424"/>
                    <a:pt x="17" y="424"/>
                  </a:cubicBezTo>
                  <a:cubicBezTo>
                    <a:pt x="4" y="428"/>
                    <a:pt x="0" y="429"/>
                    <a:pt x="0" y="440"/>
                  </a:cubicBezTo>
                  <a:cubicBezTo>
                    <a:pt x="0" y="453"/>
                    <a:pt x="0" y="453"/>
                    <a:pt x="0" y="453"/>
                  </a:cubicBezTo>
                  <a:cubicBezTo>
                    <a:pt x="0" y="459"/>
                    <a:pt x="1" y="463"/>
                    <a:pt x="8" y="463"/>
                  </a:cubicBezTo>
                  <a:cubicBezTo>
                    <a:pt x="167" y="463"/>
                    <a:pt x="167" y="463"/>
                    <a:pt x="167" y="463"/>
                  </a:cubicBezTo>
                  <a:cubicBezTo>
                    <a:pt x="175" y="463"/>
                    <a:pt x="176" y="459"/>
                    <a:pt x="176" y="453"/>
                  </a:cubicBezTo>
                  <a:cubicBezTo>
                    <a:pt x="176" y="440"/>
                    <a:pt x="176" y="440"/>
                    <a:pt x="176" y="440"/>
                  </a:cubicBezTo>
                  <a:cubicBezTo>
                    <a:pt x="176" y="429"/>
                    <a:pt x="172" y="428"/>
                    <a:pt x="158" y="424"/>
                  </a:cubicBezTo>
                  <a:cubicBezTo>
                    <a:pt x="129" y="417"/>
                    <a:pt x="129" y="417"/>
                    <a:pt x="129" y="417"/>
                  </a:cubicBezTo>
                  <a:cubicBezTo>
                    <a:pt x="129" y="242"/>
                    <a:pt x="129" y="242"/>
                    <a:pt x="129" y="242"/>
                  </a:cubicBezTo>
                  <a:cubicBezTo>
                    <a:pt x="171" y="242"/>
                    <a:pt x="171" y="242"/>
                    <a:pt x="171" y="242"/>
                  </a:cubicBezTo>
                  <a:cubicBezTo>
                    <a:pt x="201" y="311"/>
                    <a:pt x="266" y="424"/>
                    <a:pt x="287" y="452"/>
                  </a:cubicBezTo>
                  <a:cubicBezTo>
                    <a:pt x="295" y="463"/>
                    <a:pt x="298" y="463"/>
                    <a:pt x="309" y="463"/>
                  </a:cubicBezTo>
                  <a:cubicBezTo>
                    <a:pt x="398" y="463"/>
                    <a:pt x="398" y="463"/>
                    <a:pt x="398" y="463"/>
                  </a:cubicBezTo>
                  <a:cubicBezTo>
                    <a:pt x="406" y="463"/>
                    <a:pt x="407" y="459"/>
                    <a:pt x="407" y="453"/>
                  </a:cubicBezTo>
                  <a:cubicBezTo>
                    <a:pt x="407" y="440"/>
                    <a:pt x="407" y="440"/>
                    <a:pt x="407" y="440"/>
                  </a:cubicBezTo>
                  <a:cubicBezTo>
                    <a:pt x="407" y="427"/>
                    <a:pt x="400" y="428"/>
                    <a:pt x="389" y="424"/>
                  </a:cubicBezTo>
                  <a:close/>
                  <a:moveTo>
                    <a:pt x="145" y="203"/>
                  </a:moveTo>
                  <a:cubicBezTo>
                    <a:pt x="130" y="203"/>
                    <a:pt x="130" y="203"/>
                    <a:pt x="130" y="203"/>
                  </a:cubicBezTo>
                  <a:cubicBezTo>
                    <a:pt x="130" y="43"/>
                    <a:pt x="130" y="43"/>
                    <a:pt x="130" y="43"/>
                  </a:cubicBezTo>
                  <a:cubicBezTo>
                    <a:pt x="162" y="43"/>
                    <a:pt x="162" y="43"/>
                    <a:pt x="162" y="43"/>
                  </a:cubicBezTo>
                  <a:cubicBezTo>
                    <a:pt x="222" y="43"/>
                    <a:pt x="257" y="66"/>
                    <a:pt x="257" y="121"/>
                  </a:cubicBezTo>
                  <a:cubicBezTo>
                    <a:pt x="257" y="189"/>
                    <a:pt x="205" y="203"/>
                    <a:pt x="145" y="2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" name="Freeform 11"/>
            <p:cNvSpPr>
              <a:spLocks noEditPoints="1"/>
            </p:cNvSpPr>
            <p:nvPr userDrawn="1"/>
          </p:nvSpPr>
          <p:spPr bwMode="auto">
            <a:xfrm>
              <a:off x="6350000" y="6264275"/>
              <a:ext cx="220663" cy="301625"/>
            </a:xfrm>
            <a:custGeom>
              <a:avLst/>
              <a:gdLst>
                <a:gd name="T0" fmla="*/ 331 w 348"/>
                <a:gd name="T1" fmla="*/ 428 h 473"/>
                <a:gd name="T2" fmla="*/ 299 w 348"/>
                <a:gd name="T3" fmla="*/ 418 h 473"/>
                <a:gd name="T4" fmla="*/ 299 w 348"/>
                <a:gd name="T5" fmla="*/ 16 h 473"/>
                <a:gd name="T6" fmla="*/ 284 w 348"/>
                <a:gd name="T7" fmla="*/ 0 h 473"/>
                <a:gd name="T8" fmla="*/ 186 w 348"/>
                <a:gd name="T9" fmla="*/ 0 h 473"/>
                <a:gd name="T10" fmla="*/ 178 w 348"/>
                <a:gd name="T11" fmla="*/ 11 h 473"/>
                <a:gd name="T12" fmla="*/ 178 w 348"/>
                <a:gd name="T13" fmla="*/ 19 h 473"/>
                <a:gd name="T14" fmla="*/ 196 w 348"/>
                <a:gd name="T15" fmla="*/ 36 h 473"/>
                <a:gd name="T16" fmla="*/ 227 w 348"/>
                <a:gd name="T17" fmla="*/ 45 h 473"/>
                <a:gd name="T18" fmla="*/ 227 w 348"/>
                <a:gd name="T19" fmla="*/ 158 h 473"/>
                <a:gd name="T20" fmla="*/ 153 w 348"/>
                <a:gd name="T21" fmla="*/ 133 h 473"/>
                <a:gd name="T22" fmla="*/ 0 w 348"/>
                <a:gd name="T23" fmla="*/ 313 h 473"/>
                <a:gd name="T24" fmla="*/ 123 w 348"/>
                <a:gd name="T25" fmla="*/ 473 h 473"/>
                <a:gd name="T26" fmla="*/ 227 w 348"/>
                <a:gd name="T27" fmla="*/ 420 h 473"/>
                <a:gd name="T28" fmla="*/ 227 w 348"/>
                <a:gd name="T29" fmla="*/ 447 h 473"/>
                <a:gd name="T30" fmla="*/ 242 w 348"/>
                <a:gd name="T31" fmla="*/ 463 h 473"/>
                <a:gd name="T32" fmla="*/ 340 w 348"/>
                <a:gd name="T33" fmla="*/ 463 h 473"/>
                <a:gd name="T34" fmla="*/ 348 w 348"/>
                <a:gd name="T35" fmla="*/ 453 h 473"/>
                <a:gd name="T36" fmla="*/ 348 w 348"/>
                <a:gd name="T37" fmla="*/ 444 h 473"/>
                <a:gd name="T38" fmla="*/ 331 w 348"/>
                <a:gd name="T39" fmla="*/ 428 h 473"/>
                <a:gd name="T40" fmla="*/ 227 w 348"/>
                <a:gd name="T41" fmla="*/ 379 h 473"/>
                <a:gd name="T42" fmla="*/ 153 w 348"/>
                <a:gd name="T43" fmla="*/ 418 h 473"/>
                <a:gd name="T44" fmla="*/ 77 w 348"/>
                <a:gd name="T45" fmla="*/ 299 h 473"/>
                <a:gd name="T46" fmla="*/ 158 w 348"/>
                <a:gd name="T47" fmla="*/ 179 h 473"/>
                <a:gd name="T48" fmla="*/ 227 w 348"/>
                <a:gd name="T49" fmla="*/ 299 h 473"/>
                <a:gd name="T50" fmla="*/ 227 w 348"/>
                <a:gd name="T51" fmla="*/ 379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8" h="473">
                  <a:moveTo>
                    <a:pt x="331" y="428"/>
                  </a:moveTo>
                  <a:cubicBezTo>
                    <a:pt x="299" y="418"/>
                    <a:pt x="299" y="418"/>
                    <a:pt x="299" y="418"/>
                  </a:cubicBezTo>
                  <a:cubicBezTo>
                    <a:pt x="299" y="16"/>
                    <a:pt x="299" y="16"/>
                    <a:pt x="299" y="16"/>
                  </a:cubicBezTo>
                  <a:cubicBezTo>
                    <a:pt x="299" y="6"/>
                    <a:pt x="296" y="0"/>
                    <a:pt x="284" y="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79" y="0"/>
                    <a:pt x="178" y="4"/>
                    <a:pt x="178" y="11"/>
                  </a:cubicBezTo>
                  <a:cubicBezTo>
                    <a:pt x="178" y="19"/>
                    <a:pt x="178" y="19"/>
                    <a:pt x="178" y="19"/>
                  </a:cubicBezTo>
                  <a:cubicBezTo>
                    <a:pt x="178" y="31"/>
                    <a:pt x="182" y="32"/>
                    <a:pt x="196" y="36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7" y="158"/>
                    <a:pt x="227" y="158"/>
                    <a:pt x="227" y="158"/>
                  </a:cubicBezTo>
                  <a:cubicBezTo>
                    <a:pt x="215" y="148"/>
                    <a:pt x="190" y="133"/>
                    <a:pt x="153" y="133"/>
                  </a:cubicBezTo>
                  <a:cubicBezTo>
                    <a:pt x="81" y="133"/>
                    <a:pt x="0" y="185"/>
                    <a:pt x="0" y="313"/>
                  </a:cubicBezTo>
                  <a:cubicBezTo>
                    <a:pt x="0" y="425"/>
                    <a:pt x="62" y="473"/>
                    <a:pt x="123" y="473"/>
                  </a:cubicBezTo>
                  <a:cubicBezTo>
                    <a:pt x="162" y="473"/>
                    <a:pt x="195" y="453"/>
                    <a:pt x="227" y="420"/>
                  </a:cubicBezTo>
                  <a:cubicBezTo>
                    <a:pt x="227" y="447"/>
                    <a:pt x="227" y="447"/>
                    <a:pt x="227" y="447"/>
                  </a:cubicBezTo>
                  <a:cubicBezTo>
                    <a:pt x="227" y="457"/>
                    <a:pt x="230" y="463"/>
                    <a:pt x="242" y="463"/>
                  </a:cubicBezTo>
                  <a:cubicBezTo>
                    <a:pt x="340" y="463"/>
                    <a:pt x="340" y="463"/>
                    <a:pt x="340" y="463"/>
                  </a:cubicBezTo>
                  <a:cubicBezTo>
                    <a:pt x="347" y="463"/>
                    <a:pt x="348" y="459"/>
                    <a:pt x="348" y="453"/>
                  </a:cubicBezTo>
                  <a:cubicBezTo>
                    <a:pt x="348" y="444"/>
                    <a:pt x="348" y="444"/>
                    <a:pt x="348" y="444"/>
                  </a:cubicBezTo>
                  <a:cubicBezTo>
                    <a:pt x="348" y="432"/>
                    <a:pt x="344" y="432"/>
                    <a:pt x="331" y="428"/>
                  </a:cubicBezTo>
                  <a:close/>
                  <a:moveTo>
                    <a:pt x="227" y="379"/>
                  </a:moveTo>
                  <a:cubicBezTo>
                    <a:pt x="205" y="401"/>
                    <a:pt x="181" y="418"/>
                    <a:pt x="153" y="418"/>
                  </a:cubicBezTo>
                  <a:cubicBezTo>
                    <a:pt x="100" y="418"/>
                    <a:pt x="77" y="362"/>
                    <a:pt x="77" y="299"/>
                  </a:cubicBezTo>
                  <a:cubicBezTo>
                    <a:pt x="77" y="225"/>
                    <a:pt x="109" y="179"/>
                    <a:pt x="158" y="179"/>
                  </a:cubicBezTo>
                  <a:cubicBezTo>
                    <a:pt x="209" y="179"/>
                    <a:pt x="227" y="229"/>
                    <a:pt x="227" y="299"/>
                  </a:cubicBezTo>
                  <a:lnTo>
                    <a:pt x="227" y="3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" name="Freeform 12"/>
            <p:cNvSpPr>
              <a:spLocks/>
            </p:cNvSpPr>
            <p:nvPr userDrawn="1"/>
          </p:nvSpPr>
          <p:spPr bwMode="auto">
            <a:xfrm>
              <a:off x="7032625" y="6354763"/>
              <a:ext cx="234950" cy="211138"/>
            </a:xfrm>
            <a:custGeom>
              <a:avLst/>
              <a:gdLst>
                <a:gd name="T0" fmla="*/ 323 w 372"/>
                <a:gd name="T1" fmla="*/ 15 h 330"/>
                <a:gd name="T2" fmla="*/ 308 w 372"/>
                <a:gd name="T3" fmla="*/ 0 h 330"/>
                <a:gd name="T4" fmla="*/ 210 w 372"/>
                <a:gd name="T5" fmla="*/ 0 h 330"/>
                <a:gd name="T6" fmla="*/ 202 w 372"/>
                <a:gd name="T7" fmla="*/ 10 h 330"/>
                <a:gd name="T8" fmla="*/ 202 w 372"/>
                <a:gd name="T9" fmla="*/ 19 h 330"/>
                <a:gd name="T10" fmla="*/ 219 w 372"/>
                <a:gd name="T11" fmla="*/ 35 h 330"/>
                <a:gd name="T12" fmla="*/ 251 w 372"/>
                <a:gd name="T13" fmla="*/ 44 h 330"/>
                <a:gd name="T14" fmla="*/ 251 w 372"/>
                <a:gd name="T15" fmla="*/ 236 h 330"/>
                <a:gd name="T16" fmla="*/ 176 w 372"/>
                <a:gd name="T17" fmla="*/ 275 h 330"/>
                <a:gd name="T18" fmla="*/ 121 w 372"/>
                <a:gd name="T19" fmla="*/ 169 h 330"/>
                <a:gd name="T20" fmla="*/ 121 w 372"/>
                <a:gd name="T21" fmla="*/ 15 h 330"/>
                <a:gd name="T22" fmla="*/ 106 w 372"/>
                <a:gd name="T23" fmla="*/ 0 h 330"/>
                <a:gd name="T24" fmla="*/ 8 w 372"/>
                <a:gd name="T25" fmla="*/ 0 h 330"/>
                <a:gd name="T26" fmla="*/ 0 w 372"/>
                <a:gd name="T27" fmla="*/ 10 h 330"/>
                <a:gd name="T28" fmla="*/ 0 w 372"/>
                <a:gd name="T29" fmla="*/ 19 h 330"/>
                <a:gd name="T30" fmla="*/ 18 w 372"/>
                <a:gd name="T31" fmla="*/ 35 h 330"/>
                <a:gd name="T32" fmla="*/ 49 w 372"/>
                <a:gd name="T33" fmla="*/ 44 h 330"/>
                <a:gd name="T34" fmla="*/ 49 w 372"/>
                <a:gd name="T35" fmla="*/ 207 h 330"/>
                <a:gd name="T36" fmla="*/ 145 w 372"/>
                <a:gd name="T37" fmla="*/ 330 h 330"/>
                <a:gd name="T38" fmla="*/ 251 w 372"/>
                <a:gd name="T39" fmla="*/ 277 h 330"/>
                <a:gd name="T40" fmla="*/ 251 w 372"/>
                <a:gd name="T41" fmla="*/ 304 h 330"/>
                <a:gd name="T42" fmla="*/ 266 w 372"/>
                <a:gd name="T43" fmla="*/ 320 h 330"/>
                <a:gd name="T44" fmla="*/ 364 w 372"/>
                <a:gd name="T45" fmla="*/ 320 h 330"/>
                <a:gd name="T46" fmla="*/ 372 w 372"/>
                <a:gd name="T47" fmla="*/ 310 h 330"/>
                <a:gd name="T48" fmla="*/ 372 w 372"/>
                <a:gd name="T49" fmla="*/ 301 h 330"/>
                <a:gd name="T50" fmla="*/ 354 w 372"/>
                <a:gd name="T51" fmla="*/ 285 h 330"/>
                <a:gd name="T52" fmla="*/ 323 w 372"/>
                <a:gd name="T53" fmla="*/ 275 h 330"/>
                <a:gd name="T54" fmla="*/ 323 w 372"/>
                <a:gd name="T55" fmla="*/ 15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72" h="330">
                  <a:moveTo>
                    <a:pt x="323" y="15"/>
                  </a:moveTo>
                  <a:cubicBezTo>
                    <a:pt x="323" y="6"/>
                    <a:pt x="320" y="0"/>
                    <a:pt x="308" y="0"/>
                  </a:cubicBezTo>
                  <a:cubicBezTo>
                    <a:pt x="210" y="0"/>
                    <a:pt x="210" y="0"/>
                    <a:pt x="210" y="0"/>
                  </a:cubicBezTo>
                  <a:cubicBezTo>
                    <a:pt x="202" y="0"/>
                    <a:pt x="202" y="4"/>
                    <a:pt x="202" y="10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31"/>
                    <a:pt x="206" y="31"/>
                    <a:pt x="219" y="35"/>
                  </a:cubicBezTo>
                  <a:cubicBezTo>
                    <a:pt x="251" y="44"/>
                    <a:pt x="251" y="44"/>
                    <a:pt x="251" y="44"/>
                  </a:cubicBezTo>
                  <a:cubicBezTo>
                    <a:pt x="251" y="236"/>
                    <a:pt x="251" y="236"/>
                    <a:pt x="251" y="236"/>
                  </a:cubicBezTo>
                  <a:cubicBezTo>
                    <a:pt x="224" y="264"/>
                    <a:pt x="204" y="275"/>
                    <a:pt x="176" y="275"/>
                  </a:cubicBezTo>
                  <a:cubicBezTo>
                    <a:pt x="125" y="275"/>
                    <a:pt x="121" y="236"/>
                    <a:pt x="121" y="169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6"/>
                    <a:pt x="118" y="0"/>
                    <a:pt x="10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" y="0"/>
                    <a:pt x="0" y="4"/>
                    <a:pt x="0" y="1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4" y="31"/>
                    <a:pt x="18" y="35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9" y="207"/>
                    <a:pt x="49" y="207"/>
                    <a:pt x="49" y="207"/>
                  </a:cubicBezTo>
                  <a:cubicBezTo>
                    <a:pt x="49" y="309"/>
                    <a:pt x="96" y="330"/>
                    <a:pt x="145" y="330"/>
                  </a:cubicBezTo>
                  <a:cubicBezTo>
                    <a:pt x="188" y="330"/>
                    <a:pt x="220" y="312"/>
                    <a:pt x="251" y="277"/>
                  </a:cubicBezTo>
                  <a:cubicBezTo>
                    <a:pt x="251" y="304"/>
                    <a:pt x="251" y="304"/>
                    <a:pt x="251" y="304"/>
                  </a:cubicBezTo>
                  <a:cubicBezTo>
                    <a:pt x="251" y="314"/>
                    <a:pt x="254" y="320"/>
                    <a:pt x="266" y="320"/>
                  </a:cubicBezTo>
                  <a:cubicBezTo>
                    <a:pt x="364" y="320"/>
                    <a:pt x="364" y="320"/>
                    <a:pt x="364" y="320"/>
                  </a:cubicBezTo>
                  <a:cubicBezTo>
                    <a:pt x="371" y="320"/>
                    <a:pt x="372" y="316"/>
                    <a:pt x="372" y="310"/>
                  </a:cubicBezTo>
                  <a:cubicBezTo>
                    <a:pt x="372" y="301"/>
                    <a:pt x="372" y="301"/>
                    <a:pt x="372" y="301"/>
                  </a:cubicBezTo>
                  <a:cubicBezTo>
                    <a:pt x="372" y="289"/>
                    <a:pt x="368" y="289"/>
                    <a:pt x="354" y="285"/>
                  </a:cubicBezTo>
                  <a:cubicBezTo>
                    <a:pt x="323" y="275"/>
                    <a:pt x="323" y="275"/>
                    <a:pt x="323" y="275"/>
                  </a:cubicBezTo>
                  <a:lnTo>
                    <a:pt x="323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Freeform 13"/>
            <p:cNvSpPr>
              <a:spLocks noEditPoints="1"/>
            </p:cNvSpPr>
            <p:nvPr userDrawn="1"/>
          </p:nvSpPr>
          <p:spPr bwMode="auto">
            <a:xfrm>
              <a:off x="6140450" y="6348413"/>
              <a:ext cx="195263" cy="217488"/>
            </a:xfrm>
            <a:custGeom>
              <a:avLst/>
              <a:gdLst>
                <a:gd name="T0" fmla="*/ 289 w 307"/>
                <a:gd name="T1" fmla="*/ 295 h 340"/>
                <a:gd name="T2" fmla="*/ 258 w 307"/>
                <a:gd name="T3" fmla="*/ 285 h 340"/>
                <a:gd name="T4" fmla="*/ 258 w 307"/>
                <a:gd name="T5" fmla="*/ 106 h 340"/>
                <a:gd name="T6" fmla="*/ 130 w 307"/>
                <a:gd name="T7" fmla="*/ 0 h 340"/>
                <a:gd name="T8" fmla="*/ 45 w 307"/>
                <a:gd name="T9" fmla="*/ 12 h 340"/>
                <a:gd name="T10" fmla="*/ 22 w 307"/>
                <a:gd name="T11" fmla="*/ 39 h 340"/>
                <a:gd name="T12" fmla="*/ 18 w 307"/>
                <a:gd name="T13" fmla="*/ 74 h 340"/>
                <a:gd name="T14" fmla="*/ 24 w 307"/>
                <a:gd name="T15" fmla="*/ 84 h 340"/>
                <a:gd name="T16" fmla="*/ 43 w 307"/>
                <a:gd name="T17" fmla="*/ 76 h 340"/>
                <a:gd name="T18" fmla="*/ 125 w 307"/>
                <a:gd name="T19" fmla="*/ 54 h 340"/>
                <a:gd name="T20" fmla="*/ 185 w 307"/>
                <a:gd name="T21" fmla="*/ 118 h 340"/>
                <a:gd name="T22" fmla="*/ 185 w 307"/>
                <a:gd name="T23" fmla="*/ 151 h 340"/>
                <a:gd name="T24" fmla="*/ 63 w 307"/>
                <a:gd name="T25" fmla="*/ 176 h 340"/>
                <a:gd name="T26" fmla="*/ 0 w 307"/>
                <a:gd name="T27" fmla="*/ 250 h 340"/>
                <a:gd name="T28" fmla="*/ 83 w 307"/>
                <a:gd name="T29" fmla="*/ 340 h 340"/>
                <a:gd name="T30" fmla="*/ 185 w 307"/>
                <a:gd name="T31" fmla="*/ 290 h 340"/>
                <a:gd name="T32" fmla="*/ 185 w 307"/>
                <a:gd name="T33" fmla="*/ 314 h 340"/>
                <a:gd name="T34" fmla="*/ 200 w 307"/>
                <a:gd name="T35" fmla="*/ 330 h 340"/>
                <a:gd name="T36" fmla="*/ 298 w 307"/>
                <a:gd name="T37" fmla="*/ 330 h 340"/>
                <a:gd name="T38" fmla="*/ 307 w 307"/>
                <a:gd name="T39" fmla="*/ 320 h 340"/>
                <a:gd name="T40" fmla="*/ 307 w 307"/>
                <a:gd name="T41" fmla="*/ 311 h 340"/>
                <a:gd name="T42" fmla="*/ 289 w 307"/>
                <a:gd name="T43" fmla="*/ 295 h 340"/>
                <a:gd name="T44" fmla="*/ 185 w 307"/>
                <a:gd name="T45" fmla="*/ 254 h 340"/>
                <a:gd name="T46" fmla="*/ 116 w 307"/>
                <a:gd name="T47" fmla="*/ 285 h 340"/>
                <a:gd name="T48" fmla="*/ 78 w 307"/>
                <a:gd name="T49" fmla="*/ 244 h 340"/>
                <a:gd name="T50" fmla="*/ 114 w 307"/>
                <a:gd name="T51" fmla="*/ 201 h 340"/>
                <a:gd name="T52" fmla="*/ 185 w 307"/>
                <a:gd name="T53" fmla="*/ 184 h 340"/>
                <a:gd name="T54" fmla="*/ 185 w 307"/>
                <a:gd name="T55" fmla="*/ 25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7" h="340">
                  <a:moveTo>
                    <a:pt x="289" y="295"/>
                  </a:moveTo>
                  <a:cubicBezTo>
                    <a:pt x="258" y="285"/>
                    <a:pt x="258" y="285"/>
                    <a:pt x="258" y="285"/>
                  </a:cubicBezTo>
                  <a:cubicBezTo>
                    <a:pt x="258" y="106"/>
                    <a:pt x="258" y="106"/>
                    <a:pt x="258" y="106"/>
                  </a:cubicBezTo>
                  <a:cubicBezTo>
                    <a:pt x="258" y="27"/>
                    <a:pt x="202" y="0"/>
                    <a:pt x="130" y="0"/>
                  </a:cubicBezTo>
                  <a:cubicBezTo>
                    <a:pt x="87" y="0"/>
                    <a:pt x="52" y="10"/>
                    <a:pt x="45" y="12"/>
                  </a:cubicBezTo>
                  <a:cubicBezTo>
                    <a:pt x="27" y="17"/>
                    <a:pt x="24" y="21"/>
                    <a:pt x="22" y="39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81"/>
                    <a:pt x="20" y="84"/>
                    <a:pt x="24" y="84"/>
                  </a:cubicBezTo>
                  <a:cubicBezTo>
                    <a:pt x="30" y="84"/>
                    <a:pt x="38" y="79"/>
                    <a:pt x="43" y="76"/>
                  </a:cubicBezTo>
                  <a:cubicBezTo>
                    <a:pt x="65" y="64"/>
                    <a:pt x="98" y="54"/>
                    <a:pt x="125" y="54"/>
                  </a:cubicBezTo>
                  <a:cubicBezTo>
                    <a:pt x="182" y="54"/>
                    <a:pt x="185" y="92"/>
                    <a:pt x="185" y="118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63" y="176"/>
                    <a:pt x="63" y="176"/>
                    <a:pt x="63" y="176"/>
                  </a:cubicBezTo>
                  <a:cubicBezTo>
                    <a:pt x="22" y="184"/>
                    <a:pt x="0" y="203"/>
                    <a:pt x="0" y="250"/>
                  </a:cubicBezTo>
                  <a:cubicBezTo>
                    <a:pt x="0" y="302"/>
                    <a:pt x="27" y="340"/>
                    <a:pt x="83" y="340"/>
                  </a:cubicBezTo>
                  <a:cubicBezTo>
                    <a:pt x="119" y="340"/>
                    <a:pt x="145" y="328"/>
                    <a:pt x="185" y="290"/>
                  </a:cubicBezTo>
                  <a:cubicBezTo>
                    <a:pt x="185" y="314"/>
                    <a:pt x="185" y="314"/>
                    <a:pt x="185" y="314"/>
                  </a:cubicBezTo>
                  <a:cubicBezTo>
                    <a:pt x="185" y="324"/>
                    <a:pt x="188" y="330"/>
                    <a:pt x="200" y="330"/>
                  </a:cubicBezTo>
                  <a:cubicBezTo>
                    <a:pt x="298" y="330"/>
                    <a:pt x="298" y="330"/>
                    <a:pt x="298" y="330"/>
                  </a:cubicBezTo>
                  <a:cubicBezTo>
                    <a:pt x="305" y="330"/>
                    <a:pt x="307" y="326"/>
                    <a:pt x="307" y="320"/>
                  </a:cubicBezTo>
                  <a:cubicBezTo>
                    <a:pt x="307" y="311"/>
                    <a:pt x="307" y="311"/>
                    <a:pt x="307" y="311"/>
                  </a:cubicBezTo>
                  <a:cubicBezTo>
                    <a:pt x="307" y="299"/>
                    <a:pt x="303" y="299"/>
                    <a:pt x="289" y="295"/>
                  </a:cubicBezTo>
                  <a:close/>
                  <a:moveTo>
                    <a:pt x="185" y="254"/>
                  </a:moveTo>
                  <a:cubicBezTo>
                    <a:pt x="160" y="276"/>
                    <a:pt x="135" y="285"/>
                    <a:pt x="116" y="285"/>
                  </a:cubicBezTo>
                  <a:cubicBezTo>
                    <a:pt x="99" y="285"/>
                    <a:pt x="78" y="278"/>
                    <a:pt x="78" y="244"/>
                  </a:cubicBezTo>
                  <a:cubicBezTo>
                    <a:pt x="78" y="211"/>
                    <a:pt x="97" y="205"/>
                    <a:pt x="114" y="201"/>
                  </a:cubicBezTo>
                  <a:cubicBezTo>
                    <a:pt x="185" y="184"/>
                    <a:pt x="185" y="184"/>
                    <a:pt x="185" y="184"/>
                  </a:cubicBezTo>
                  <a:cubicBezTo>
                    <a:pt x="185" y="254"/>
                    <a:pt x="185" y="254"/>
                    <a:pt x="185" y="2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Freeform 14"/>
            <p:cNvSpPr>
              <a:spLocks noEditPoints="1"/>
            </p:cNvSpPr>
            <p:nvPr userDrawn="1"/>
          </p:nvSpPr>
          <p:spPr bwMode="auto">
            <a:xfrm>
              <a:off x="6565900" y="6264275"/>
              <a:ext cx="222250" cy="301625"/>
            </a:xfrm>
            <a:custGeom>
              <a:avLst/>
              <a:gdLst>
                <a:gd name="T0" fmla="*/ 226 w 349"/>
                <a:gd name="T1" fmla="*/ 133 h 473"/>
                <a:gd name="T2" fmla="*/ 122 w 349"/>
                <a:gd name="T3" fmla="*/ 185 h 473"/>
                <a:gd name="T4" fmla="*/ 122 w 349"/>
                <a:gd name="T5" fmla="*/ 16 h 473"/>
                <a:gd name="T6" fmla="*/ 107 w 349"/>
                <a:gd name="T7" fmla="*/ 0 h 473"/>
                <a:gd name="T8" fmla="*/ 9 w 349"/>
                <a:gd name="T9" fmla="*/ 0 h 473"/>
                <a:gd name="T10" fmla="*/ 0 w 349"/>
                <a:gd name="T11" fmla="*/ 11 h 473"/>
                <a:gd name="T12" fmla="*/ 0 w 349"/>
                <a:gd name="T13" fmla="*/ 19 h 473"/>
                <a:gd name="T14" fmla="*/ 18 w 349"/>
                <a:gd name="T15" fmla="*/ 36 h 473"/>
                <a:gd name="T16" fmla="*/ 49 w 349"/>
                <a:gd name="T17" fmla="*/ 45 h 473"/>
                <a:gd name="T18" fmla="*/ 49 w 349"/>
                <a:gd name="T19" fmla="*/ 422 h 473"/>
                <a:gd name="T20" fmla="*/ 62 w 349"/>
                <a:gd name="T21" fmla="*/ 445 h 473"/>
                <a:gd name="T22" fmla="*/ 182 w 349"/>
                <a:gd name="T23" fmla="*/ 473 h 473"/>
                <a:gd name="T24" fmla="*/ 349 w 349"/>
                <a:gd name="T25" fmla="*/ 291 h 473"/>
                <a:gd name="T26" fmla="*/ 226 w 349"/>
                <a:gd name="T27" fmla="*/ 133 h 473"/>
                <a:gd name="T28" fmla="*/ 181 w 349"/>
                <a:gd name="T29" fmla="*/ 430 h 473"/>
                <a:gd name="T30" fmla="*/ 122 w 349"/>
                <a:gd name="T31" fmla="*/ 337 h 473"/>
                <a:gd name="T32" fmla="*/ 122 w 349"/>
                <a:gd name="T33" fmla="*/ 227 h 473"/>
                <a:gd name="T34" fmla="*/ 196 w 349"/>
                <a:gd name="T35" fmla="*/ 188 h 473"/>
                <a:gd name="T36" fmla="*/ 271 w 349"/>
                <a:gd name="T37" fmla="*/ 305 h 473"/>
                <a:gd name="T38" fmla="*/ 181 w 349"/>
                <a:gd name="T39" fmla="*/ 43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9" h="473">
                  <a:moveTo>
                    <a:pt x="226" y="133"/>
                  </a:moveTo>
                  <a:cubicBezTo>
                    <a:pt x="188" y="133"/>
                    <a:pt x="154" y="153"/>
                    <a:pt x="122" y="185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2" y="6"/>
                    <a:pt x="119" y="0"/>
                    <a:pt x="10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2" y="0"/>
                    <a:pt x="0" y="4"/>
                    <a:pt x="0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4" y="32"/>
                    <a:pt x="18" y="36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22"/>
                    <a:pt x="49" y="422"/>
                    <a:pt x="49" y="422"/>
                  </a:cubicBezTo>
                  <a:cubicBezTo>
                    <a:pt x="49" y="431"/>
                    <a:pt x="50" y="438"/>
                    <a:pt x="62" y="445"/>
                  </a:cubicBezTo>
                  <a:cubicBezTo>
                    <a:pt x="83" y="458"/>
                    <a:pt x="135" y="473"/>
                    <a:pt x="182" y="473"/>
                  </a:cubicBezTo>
                  <a:cubicBezTo>
                    <a:pt x="287" y="473"/>
                    <a:pt x="349" y="399"/>
                    <a:pt x="349" y="291"/>
                  </a:cubicBezTo>
                  <a:cubicBezTo>
                    <a:pt x="349" y="182"/>
                    <a:pt x="287" y="133"/>
                    <a:pt x="226" y="133"/>
                  </a:cubicBezTo>
                  <a:close/>
                  <a:moveTo>
                    <a:pt x="181" y="430"/>
                  </a:moveTo>
                  <a:cubicBezTo>
                    <a:pt x="131" y="430"/>
                    <a:pt x="122" y="385"/>
                    <a:pt x="122" y="337"/>
                  </a:cubicBezTo>
                  <a:cubicBezTo>
                    <a:pt x="122" y="227"/>
                    <a:pt x="122" y="227"/>
                    <a:pt x="122" y="227"/>
                  </a:cubicBezTo>
                  <a:cubicBezTo>
                    <a:pt x="143" y="205"/>
                    <a:pt x="168" y="188"/>
                    <a:pt x="196" y="188"/>
                  </a:cubicBezTo>
                  <a:cubicBezTo>
                    <a:pt x="249" y="188"/>
                    <a:pt x="271" y="244"/>
                    <a:pt x="271" y="305"/>
                  </a:cubicBezTo>
                  <a:cubicBezTo>
                    <a:pt x="271" y="390"/>
                    <a:pt x="229" y="430"/>
                    <a:pt x="181" y="4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7283450" y="6264275"/>
              <a:ext cx="222250" cy="301625"/>
            </a:xfrm>
            <a:custGeom>
              <a:avLst/>
              <a:gdLst>
                <a:gd name="T0" fmla="*/ 331 w 349"/>
                <a:gd name="T1" fmla="*/ 428 h 473"/>
                <a:gd name="T2" fmla="*/ 300 w 349"/>
                <a:gd name="T3" fmla="*/ 418 h 473"/>
                <a:gd name="T4" fmla="*/ 300 w 349"/>
                <a:gd name="T5" fmla="*/ 16 h 473"/>
                <a:gd name="T6" fmla="*/ 285 w 349"/>
                <a:gd name="T7" fmla="*/ 0 h 473"/>
                <a:gd name="T8" fmla="*/ 187 w 349"/>
                <a:gd name="T9" fmla="*/ 0 h 473"/>
                <a:gd name="T10" fmla="*/ 178 w 349"/>
                <a:gd name="T11" fmla="*/ 11 h 473"/>
                <a:gd name="T12" fmla="*/ 178 w 349"/>
                <a:gd name="T13" fmla="*/ 19 h 473"/>
                <a:gd name="T14" fmla="*/ 196 w 349"/>
                <a:gd name="T15" fmla="*/ 36 h 473"/>
                <a:gd name="T16" fmla="*/ 227 w 349"/>
                <a:gd name="T17" fmla="*/ 45 h 473"/>
                <a:gd name="T18" fmla="*/ 227 w 349"/>
                <a:gd name="T19" fmla="*/ 158 h 473"/>
                <a:gd name="T20" fmla="*/ 153 w 349"/>
                <a:gd name="T21" fmla="*/ 133 h 473"/>
                <a:gd name="T22" fmla="*/ 0 w 349"/>
                <a:gd name="T23" fmla="*/ 313 h 473"/>
                <a:gd name="T24" fmla="*/ 123 w 349"/>
                <a:gd name="T25" fmla="*/ 473 h 473"/>
                <a:gd name="T26" fmla="*/ 227 w 349"/>
                <a:gd name="T27" fmla="*/ 420 h 473"/>
                <a:gd name="T28" fmla="*/ 227 w 349"/>
                <a:gd name="T29" fmla="*/ 447 h 473"/>
                <a:gd name="T30" fmla="*/ 242 w 349"/>
                <a:gd name="T31" fmla="*/ 463 h 473"/>
                <a:gd name="T32" fmla="*/ 340 w 349"/>
                <a:gd name="T33" fmla="*/ 463 h 473"/>
                <a:gd name="T34" fmla="*/ 349 w 349"/>
                <a:gd name="T35" fmla="*/ 453 h 473"/>
                <a:gd name="T36" fmla="*/ 349 w 349"/>
                <a:gd name="T37" fmla="*/ 444 h 473"/>
                <a:gd name="T38" fmla="*/ 331 w 349"/>
                <a:gd name="T39" fmla="*/ 428 h 473"/>
                <a:gd name="T40" fmla="*/ 227 w 349"/>
                <a:gd name="T41" fmla="*/ 379 h 473"/>
                <a:gd name="T42" fmla="*/ 153 w 349"/>
                <a:gd name="T43" fmla="*/ 418 h 473"/>
                <a:gd name="T44" fmla="*/ 78 w 349"/>
                <a:gd name="T45" fmla="*/ 299 h 473"/>
                <a:gd name="T46" fmla="*/ 158 w 349"/>
                <a:gd name="T47" fmla="*/ 179 h 473"/>
                <a:gd name="T48" fmla="*/ 227 w 349"/>
                <a:gd name="T49" fmla="*/ 299 h 473"/>
                <a:gd name="T50" fmla="*/ 227 w 349"/>
                <a:gd name="T51" fmla="*/ 379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9" h="473">
                  <a:moveTo>
                    <a:pt x="331" y="428"/>
                  </a:moveTo>
                  <a:cubicBezTo>
                    <a:pt x="300" y="418"/>
                    <a:pt x="300" y="418"/>
                    <a:pt x="300" y="418"/>
                  </a:cubicBezTo>
                  <a:cubicBezTo>
                    <a:pt x="300" y="16"/>
                    <a:pt x="300" y="16"/>
                    <a:pt x="300" y="16"/>
                  </a:cubicBezTo>
                  <a:cubicBezTo>
                    <a:pt x="300" y="6"/>
                    <a:pt x="297" y="0"/>
                    <a:pt x="285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79" y="0"/>
                    <a:pt x="178" y="4"/>
                    <a:pt x="178" y="11"/>
                  </a:cubicBezTo>
                  <a:cubicBezTo>
                    <a:pt x="178" y="19"/>
                    <a:pt x="178" y="19"/>
                    <a:pt x="178" y="19"/>
                  </a:cubicBezTo>
                  <a:cubicBezTo>
                    <a:pt x="178" y="31"/>
                    <a:pt x="182" y="32"/>
                    <a:pt x="196" y="36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7" y="158"/>
                    <a:pt x="227" y="158"/>
                    <a:pt x="227" y="158"/>
                  </a:cubicBezTo>
                  <a:cubicBezTo>
                    <a:pt x="216" y="148"/>
                    <a:pt x="191" y="133"/>
                    <a:pt x="153" y="133"/>
                  </a:cubicBezTo>
                  <a:cubicBezTo>
                    <a:pt x="82" y="133"/>
                    <a:pt x="0" y="185"/>
                    <a:pt x="0" y="313"/>
                  </a:cubicBezTo>
                  <a:cubicBezTo>
                    <a:pt x="0" y="425"/>
                    <a:pt x="62" y="473"/>
                    <a:pt x="123" y="473"/>
                  </a:cubicBezTo>
                  <a:cubicBezTo>
                    <a:pt x="162" y="473"/>
                    <a:pt x="195" y="453"/>
                    <a:pt x="227" y="420"/>
                  </a:cubicBezTo>
                  <a:cubicBezTo>
                    <a:pt x="227" y="447"/>
                    <a:pt x="227" y="447"/>
                    <a:pt x="227" y="447"/>
                  </a:cubicBezTo>
                  <a:cubicBezTo>
                    <a:pt x="227" y="457"/>
                    <a:pt x="230" y="463"/>
                    <a:pt x="242" y="463"/>
                  </a:cubicBezTo>
                  <a:cubicBezTo>
                    <a:pt x="340" y="463"/>
                    <a:pt x="340" y="463"/>
                    <a:pt x="340" y="463"/>
                  </a:cubicBezTo>
                  <a:cubicBezTo>
                    <a:pt x="347" y="463"/>
                    <a:pt x="349" y="459"/>
                    <a:pt x="349" y="453"/>
                  </a:cubicBezTo>
                  <a:cubicBezTo>
                    <a:pt x="349" y="444"/>
                    <a:pt x="349" y="444"/>
                    <a:pt x="349" y="444"/>
                  </a:cubicBezTo>
                  <a:cubicBezTo>
                    <a:pt x="349" y="432"/>
                    <a:pt x="345" y="432"/>
                    <a:pt x="331" y="428"/>
                  </a:cubicBezTo>
                  <a:close/>
                  <a:moveTo>
                    <a:pt x="227" y="379"/>
                  </a:moveTo>
                  <a:cubicBezTo>
                    <a:pt x="206" y="401"/>
                    <a:pt x="182" y="418"/>
                    <a:pt x="153" y="418"/>
                  </a:cubicBezTo>
                  <a:cubicBezTo>
                    <a:pt x="100" y="418"/>
                    <a:pt x="78" y="362"/>
                    <a:pt x="78" y="299"/>
                  </a:cubicBezTo>
                  <a:cubicBezTo>
                    <a:pt x="78" y="225"/>
                    <a:pt x="110" y="179"/>
                    <a:pt x="158" y="179"/>
                  </a:cubicBezTo>
                  <a:cubicBezTo>
                    <a:pt x="209" y="179"/>
                    <a:pt x="227" y="229"/>
                    <a:pt x="227" y="299"/>
                  </a:cubicBezTo>
                  <a:lnTo>
                    <a:pt x="227" y="3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" name="Freeform 16"/>
            <p:cNvSpPr>
              <a:spLocks noEditPoints="1"/>
            </p:cNvSpPr>
            <p:nvPr userDrawn="1"/>
          </p:nvSpPr>
          <p:spPr bwMode="auto">
            <a:xfrm>
              <a:off x="6816725" y="6348413"/>
              <a:ext cx="204788" cy="217488"/>
            </a:xfrm>
            <a:custGeom>
              <a:avLst/>
              <a:gdLst>
                <a:gd name="T0" fmla="*/ 168 w 322"/>
                <a:gd name="T1" fmla="*/ 0 h 340"/>
                <a:gd name="T2" fmla="*/ 0 w 322"/>
                <a:gd name="T3" fmla="*/ 178 h 340"/>
                <a:gd name="T4" fmla="*/ 154 w 322"/>
                <a:gd name="T5" fmla="*/ 340 h 340"/>
                <a:gd name="T6" fmla="*/ 322 w 322"/>
                <a:gd name="T7" fmla="*/ 162 h 340"/>
                <a:gd name="T8" fmla="*/ 168 w 322"/>
                <a:gd name="T9" fmla="*/ 0 h 340"/>
                <a:gd name="T10" fmla="*/ 162 w 322"/>
                <a:gd name="T11" fmla="*/ 294 h 340"/>
                <a:gd name="T12" fmla="*/ 76 w 322"/>
                <a:gd name="T13" fmla="*/ 170 h 340"/>
                <a:gd name="T14" fmla="*/ 162 w 322"/>
                <a:gd name="T15" fmla="*/ 46 h 340"/>
                <a:gd name="T16" fmla="*/ 248 w 322"/>
                <a:gd name="T17" fmla="*/ 170 h 340"/>
                <a:gd name="T18" fmla="*/ 162 w 322"/>
                <a:gd name="T19" fmla="*/ 29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2" h="340">
                  <a:moveTo>
                    <a:pt x="168" y="0"/>
                  </a:moveTo>
                  <a:cubicBezTo>
                    <a:pt x="56" y="0"/>
                    <a:pt x="0" y="86"/>
                    <a:pt x="0" y="178"/>
                  </a:cubicBezTo>
                  <a:cubicBezTo>
                    <a:pt x="0" y="264"/>
                    <a:pt x="48" y="340"/>
                    <a:pt x="154" y="340"/>
                  </a:cubicBezTo>
                  <a:cubicBezTo>
                    <a:pt x="266" y="340"/>
                    <a:pt x="322" y="254"/>
                    <a:pt x="322" y="162"/>
                  </a:cubicBezTo>
                  <a:cubicBezTo>
                    <a:pt x="322" y="76"/>
                    <a:pt x="273" y="0"/>
                    <a:pt x="168" y="0"/>
                  </a:cubicBezTo>
                  <a:close/>
                  <a:moveTo>
                    <a:pt x="162" y="294"/>
                  </a:moveTo>
                  <a:cubicBezTo>
                    <a:pt x="108" y="294"/>
                    <a:pt x="76" y="241"/>
                    <a:pt x="76" y="170"/>
                  </a:cubicBezTo>
                  <a:cubicBezTo>
                    <a:pt x="76" y="100"/>
                    <a:pt x="107" y="46"/>
                    <a:pt x="162" y="46"/>
                  </a:cubicBezTo>
                  <a:cubicBezTo>
                    <a:pt x="215" y="46"/>
                    <a:pt x="248" y="98"/>
                    <a:pt x="248" y="170"/>
                  </a:cubicBezTo>
                  <a:cubicBezTo>
                    <a:pt x="248" y="240"/>
                    <a:pt x="216" y="294"/>
                    <a:pt x="162" y="2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" name="Freeform 17"/>
            <p:cNvSpPr>
              <a:spLocks/>
            </p:cNvSpPr>
            <p:nvPr userDrawn="1"/>
          </p:nvSpPr>
          <p:spPr bwMode="auto">
            <a:xfrm>
              <a:off x="8139113" y="6348413"/>
              <a:ext cx="155575" cy="217488"/>
            </a:xfrm>
            <a:custGeom>
              <a:avLst/>
              <a:gdLst>
                <a:gd name="T0" fmla="*/ 247 w 247"/>
                <a:gd name="T1" fmla="*/ 22 h 340"/>
                <a:gd name="T2" fmla="*/ 238 w 247"/>
                <a:gd name="T3" fmla="*/ 11 h 340"/>
                <a:gd name="T4" fmla="*/ 165 w 247"/>
                <a:gd name="T5" fmla="*/ 0 h 340"/>
                <a:gd name="T6" fmla="*/ 0 w 247"/>
                <a:gd name="T7" fmla="*/ 170 h 340"/>
                <a:gd name="T8" fmla="*/ 165 w 247"/>
                <a:gd name="T9" fmla="*/ 340 h 340"/>
                <a:gd name="T10" fmla="*/ 238 w 247"/>
                <a:gd name="T11" fmla="*/ 329 h 340"/>
                <a:gd name="T12" fmla="*/ 247 w 247"/>
                <a:gd name="T13" fmla="*/ 318 h 340"/>
                <a:gd name="T14" fmla="*/ 247 w 247"/>
                <a:gd name="T15" fmla="*/ 269 h 340"/>
                <a:gd name="T16" fmla="*/ 243 w 247"/>
                <a:gd name="T17" fmla="*/ 262 h 340"/>
                <a:gd name="T18" fmla="*/ 231 w 247"/>
                <a:gd name="T19" fmla="*/ 266 h 340"/>
                <a:gd name="T20" fmla="*/ 169 w 247"/>
                <a:gd name="T21" fmla="*/ 281 h 340"/>
                <a:gd name="T22" fmla="*/ 71 w 247"/>
                <a:gd name="T23" fmla="*/ 170 h 340"/>
                <a:gd name="T24" fmla="*/ 169 w 247"/>
                <a:gd name="T25" fmla="*/ 59 h 340"/>
                <a:gd name="T26" fmla="*/ 231 w 247"/>
                <a:gd name="T27" fmla="*/ 74 h 340"/>
                <a:gd name="T28" fmla="*/ 243 w 247"/>
                <a:gd name="T29" fmla="*/ 78 h 340"/>
                <a:gd name="T30" fmla="*/ 247 w 247"/>
                <a:gd name="T31" fmla="*/ 71 h 340"/>
                <a:gd name="T32" fmla="*/ 247 w 247"/>
                <a:gd name="T33" fmla="*/ 22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7" h="340">
                  <a:moveTo>
                    <a:pt x="247" y="22"/>
                  </a:moveTo>
                  <a:cubicBezTo>
                    <a:pt x="247" y="14"/>
                    <a:pt x="245" y="14"/>
                    <a:pt x="238" y="11"/>
                  </a:cubicBezTo>
                  <a:cubicBezTo>
                    <a:pt x="222" y="5"/>
                    <a:pt x="194" y="0"/>
                    <a:pt x="165" y="0"/>
                  </a:cubicBezTo>
                  <a:cubicBezTo>
                    <a:pt x="34" y="0"/>
                    <a:pt x="0" y="92"/>
                    <a:pt x="0" y="170"/>
                  </a:cubicBezTo>
                  <a:cubicBezTo>
                    <a:pt x="0" y="249"/>
                    <a:pt x="33" y="340"/>
                    <a:pt x="165" y="340"/>
                  </a:cubicBezTo>
                  <a:cubicBezTo>
                    <a:pt x="194" y="340"/>
                    <a:pt x="222" y="335"/>
                    <a:pt x="238" y="329"/>
                  </a:cubicBezTo>
                  <a:cubicBezTo>
                    <a:pt x="245" y="326"/>
                    <a:pt x="247" y="326"/>
                    <a:pt x="247" y="318"/>
                  </a:cubicBezTo>
                  <a:cubicBezTo>
                    <a:pt x="247" y="269"/>
                    <a:pt x="247" y="269"/>
                    <a:pt x="247" y="269"/>
                  </a:cubicBezTo>
                  <a:cubicBezTo>
                    <a:pt x="247" y="264"/>
                    <a:pt x="246" y="262"/>
                    <a:pt x="243" y="262"/>
                  </a:cubicBezTo>
                  <a:cubicBezTo>
                    <a:pt x="241" y="262"/>
                    <a:pt x="237" y="264"/>
                    <a:pt x="231" y="266"/>
                  </a:cubicBezTo>
                  <a:cubicBezTo>
                    <a:pt x="221" y="271"/>
                    <a:pt x="199" y="281"/>
                    <a:pt x="169" y="281"/>
                  </a:cubicBezTo>
                  <a:cubicBezTo>
                    <a:pt x="108" y="281"/>
                    <a:pt x="71" y="244"/>
                    <a:pt x="71" y="170"/>
                  </a:cubicBezTo>
                  <a:cubicBezTo>
                    <a:pt x="71" y="95"/>
                    <a:pt x="108" y="59"/>
                    <a:pt x="169" y="59"/>
                  </a:cubicBezTo>
                  <a:cubicBezTo>
                    <a:pt x="199" y="59"/>
                    <a:pt x="221" y="69"/>
                    <a:pt x="231" y="74"/>
                  </a:cubicBezTo>
                  <a:cubicBezTo>
                    <a:pt x="237" y="76"/>
                    <a:pt x="241" y="78"/>
                    <a:pt x="243" y="78"/>
                  </a:cubicBezTo>
                  <a:cubicBezTo>
                    <a:pt x="246" y="78"/>
                    <a:pt x="247" y="76"/>
                    <a:pt x="247" y="71"/>
                  </a:cubicBezTo>
                  <a:lnTo>
                    <a:pt x="247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3" name="Freeform 18"/>
            <p:cNvSpPr>
              <a:spLocks/>
            </p:cNvSpPr>
            <p:nvPr userDrawn="1"/>
          </p:nvSpPr>
          <p:spPr bwMode="auto">
            <a:xfrm>
              <a:off x="7542213" y="6354763"/>
              <a:ext cx="200025" cy="211138"/>
            </a:xfrm>
            <a:custGeom>
              <a:avLst/>
              <a:gdLst>
                <a:gd name="T0" fmla="*/ 9 w 317"/>
                <a:gd name="T1" fmla="*/ 0 h 330"/>
                <a:gd name="T2" fmla="*/ 0 w 317"/>
                <a:gd name="T3" fmla="*/ 10 h 330"/>
                <a:gd name="T4" fmla="*/ 0 w 317"/>
                <a:gd name="T5" fmla="*/ 19 h 330"/>
                <a:gd name="T6" fmla="*/ 18 w 317"/>
                <a:gd name="T7" fmla="*/ 35 h 330"/>
                <a:gd name="T8" fmla="*/ 49 w 317"/>
                <a:gd name="T9" fmla="*/ 44 h 330"/>
                <a:gd name="T10" fmla="*/ 49 w 317"/>
                <a:gd name="T11" fmla="*/ 193 h 330"/>
                <a:gd name="T12" fmla="*/ 152 w 317"/>
                <a:gd name="T13" fmla="*/ 330 h 330"/>
                <a:gd name="T14" fmla="*/ 247 w 317"/>
                <a:gd name="T15" fmla="*/ 280 h 330"/>
                <a:gd name="T16" fmla="*/ 249 w 317"/>
                <a:gd name="T17" fmla="*/ 280 h 330"/>
                <a:gd name="T18" fmla="*/ 249 w 317"/>
                <a:gd name="T19" fmla="*/ 312 h 330"/>
                <a:gd name="T20" fmla="*/ 257 w 317"/>
                <a:gd name="T21" fmla="*/ 320 h 330"/>
                <a:gd name="T22" fmla="*/ 309 w 317"/>
                <a:gd name="T23" fmla="*/ 320 h 330"/>
                <a:gd name="T24" fmla="*/ 317 w 317"/>
                <a:gd name="T25" fmla="*/ 312 h 330"/>
                <a:gd name="T26" fmla="*/ 317 w 317"/>
                <a:gd name="T27" fmla="*/ 8 h 330"/>
                <a:gd name="T28" fmla="*/ 309 w 317"/>
                <a:gd name="T29" fmla="*/ 0 h 330"/>
                <a:gd name="T30" fmla="*/ 255 w 317"/>
                <a:gd name="T31" fmla="*/ 0 h 330"/>
                <a:gd name="T32" fmla="*/ 247 w 317"/>
                <a:gd name="T33" fmla="*/ 8 h 330"/>
                <a:gd name="T34" fmla="*/ 247 w 317"/>
                <a:gd name="T35" fmla="*/ 226 h 330"/>
                <a:gd name="T36" fmla="*/ 173 w 317"/>
                <a:gd name="T37" fmla="*/ 268 h 330"/>
                <a:gd name="T38" fmla="*/ 119 w 317"/>
                <a:gd name="T39" fmla="*/ 173 h 330"/>
                <a:gd name="T40" fmla="*/ 119 w 317"/>
                <a:gd name="T41" fmla="*/ 8 h 330"/>
                <a:gd name="T42" fmla="*/ 111 w 317"/>
                <a:gd name="T43" fmla="*/ 0 h 330"/>
                <a:gd name="T44" fmla="*/ 9 w 317"/>
                <a:gd name="T45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7" h="330">
                  <a:moveTo>
                    <a:pt x="9" y="0"/>
                  </a:moveTo>
                  <a:cubicBezTo>
                    <a:pt x="1" y="0"/>
                    <a:pt x="0" y="4"/>
                    <a:pt x="0" y="1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4" y="31"/>
                    <a:pt x="18" y="35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9" y="193"/>
                    <a:pt x="49" y="193"/>
                    <a:pt x="49" y="193"/>
                  </a:cubicBezTo>
                  <a:cubicBezTo>
                    <a:pt x="49" y="306"/>
                    <a:pt x="99" y="330"/>
                    <a:pt x="152" y="330"/>
                  </a:cubicBezTo>
                  <a:cubicBezTo>
                    <a:pt x="194" y="330"/>
                    <a:pt x="221" y="314"/>
                    <a:pt x="247" y="280"/>
                  </a:cubicBezTo>
                  <a:cubicBezTo>
                    <a:pt x="249" y="280"/>
                    <a:pt x="249" y="280"/>
                    <a:pt x="249" y="280"/>
                  </a:cubicBezTo>
                  <a:cubicBezTo>
                    <a:pt x="249" y="312"/>
                    <a:pt x="249" y="312"/>
                    <a:pt x="249" y="312"/>
                  </a:cubicBezTo>
                  <a:cubicBezTo>
                    <a:pt x="249" y="318"/>
                    <a:pt x="251" y="320"/>
                    <a:pt x="257" y="320"/>
                  </a:cubicBezTo>
                  <a:cubicBezTo>
                    <a:pt x="309" y="320"/>
                    <a:pt x="309" y="320"/>
                    <a:pt x="309" y="320"/>
                  </a:cubicBezTo>
                  <a:cubicBezTo>
                    <a:pt x="315" y="320"/>
                    <a:pt x="317" y="318"/>
                    <a:pt x="317" y="312"/>
                  </a:cubicBezTo>
                  <a:cubicBezTo>
                    <a:pt x="317" y="8"/>
                    <a:pt x="317" y="8"/>
                    <a:pt x="317" y="8"/>
                  </a:cubicBezTo>
                  <a:cubicBezTo>
                    <a:pt x="317" y="2"/>
                    <a:pt x="315" y="0"/>
                    <a:pt x="309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49" y="0"/>
                    <a:pt x="247" y="2"/>
                    <a:pt x="247" y="8"/>
                  </a:cubicBezTo>
                  <a:cubicBezTo>
                    <a:pt x="247" y="226"/>
                    <a:pt x="247" y="226"/>
                    <a:pt x="247" y="226"/>
                  </a:cubicBezTo>
                  <a:cubicBezTo>
                    <a:pt x="227" y="255"/>
                    <a:pt x="202" y="268"/>
                    <a:pt x="173" y="268"/>
                  </a:cubicBezTo>
                  <a:cubicBezTo>
                    <a:pt x="122" y="268"/>
                    <a:pt x="119" y="231"/>
                    <a:pt x="119" y="173"/>
                  </a:cubicBezTo>
                  <a:cubicBezTo>
                    <a:pt x="119" y="8"/>
                    <a:pt x="119" y="8"/>
                    <a:pt x="119" y="8"/>
                  </a:cubicBezTo>
                  <a:cubicBezTo>
                    <a:pt x="119" y="2"/>
                    <a:pt x="116" y="0"/>
                    <a:pt x="111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" name="Freeform 19"/>
            <p:cNvSpPr>
              <a:spLocks/>
            </p:cNvSpPr>
            <p:nvPr userDrawn="1"/>
          </p:nvSpPr>
          <p:spPr bwMode="auto">
            <a:xfrm>
              <a:off x="7799388" y="6348413"/>
              <a:ext cx="295275" cy="211138"/>
            </a:xfrm>
            <a:custGeom>
              <a:avLst/>
              <a:gdLst>
                <a:gd name="T0" fmla="*/ 0 w 467"/>
                <a:gd name="T1" fmla="*/ 322 h 330"/>
                <a:gd name="T2" fmla="*/ 8 w 467"/>
                <a:gd name="T3" fmla="*/ 330 h 330"/>
                <a:gd name="T4" fmla="*/ 62 w 467"/>
                <a:gd name="T5" fmla="*/ 330 h 330"/>
                <a:gd name="T6" fmla="*/ 70 w 467"/>
                <a:gd name="T7" fmla="*/ 322 h 330"/>
                <a:gd name="T8" fmla="*/ 70 w 467"/>
                <a:gd name="T9" fmla="*/ 104 h 330"/>
                <a:gd name="T10" fmla="*/ 145 w 467"/>
                <a:gd name="T11" fmla="*/ 62 h 330"/>
                <a:gd name="T12" fmla="*/ 198 w 467"/>
                <a:gd name="T13" fmla="*/ 157 h 330"/>
                <a:gd name="T14" fmla="*/ 198 w 467"/>
                <a:gd name="T15" fmla="*/ 322 h 330"/>
                <a:gd name="T16" fmla="*/ 206 w 467"/>
                <a:gd name="T17" fmla="*/ 330 h 330"/>
                <a:gd name="T18" fmla="*/ 261 w 467"/>
                <a:gd name="T19" fmla="*/ 330 h 330"/>
                <a:gd name="T20" fmla="*/ 268 w 467"/>
                <a:gd name="T21" fmla="*/ 322 h 330"/>
                <a:gd name="T22" fmla="*/ 268 w 467"/>
                <a:gd name="T23" fmla="*/ 104 h 330"/>
                <a:gd name="T24" fmla="*/ 343 w 467"/>
                <a:gd name="T25" fmla="*/ 62 h 330"/>
                <a:gd name="T26" fmla="*/ 397 w 467"/>
                <a:gd name="T27" fmla="*/ 157 h 330"/>
                <a:gd name="T28" fmla="*/ 397 w 467"/>
                <a:gd name="T29" fmla="*/ 322 h 330"/>
                <a:gd name="T30" fmla="*/ 405 w 467"/>
                <a:gd name="T31" fmla="*/ 330 h 330"/>
                <a:gd name="T32" fmla="*/ 459 w 467"/>
                <a:gd name="T33" fmla="*/ 330 h 330"/>
                <a:gd name="T34" fmla="*/ 467 w 467"/>
                <a:gd name="T35" fmla="*/ 322 h 330"/>
                <a:gd name="T36" fmla="*/ 467 w 467"/>
                <a:gd name="T37" fmla="*/ 137 h 330"/>
                <a:gd name="T38" fmla="*/ 363 w 467"/>
                <a:gd name="T39" fmla="*/ 0 h 330"/>
                <a:gd name="T40" fmla="*/ 253 w 467"/>
                <a:gd name="T41" fmla="*/ 54 h 330"/>
                <a:gd name="T42" fmla="*/ 165 w 467"/>
                <a:gd name="T43" fmla="*/ 0 h 330"/>
                <a:gd name="T44" fmla="*/ 70 w 467"/>
                <a:gd name="T45" fmla="*/ 50 h 330"/>
                <a:gd name="T46" fmla="*/ 68 w 467"/>
                <a:gd name="T47" fmla="*/ 50 h 330"/>
                <a:gd name="T48" fmla="*/ 68 w 467"/>
                <a:gd name="T49" fmla="*/ 18 h 330"/>
                <a:gd name="T50" fmla="*/ 60 w 467"/>
                <a:gd name="T51" fmla="*/ 10 h 330"/>
                <a:gd name="T52" fmla="*/ 8 w 467"/>
                <a:gd name="T53" fmla="*/ 10 h 330"/>
                <a:gd name="T54" fmla="*/ 0 w 467"/>
                <a:gd name="T55" fmla="*/ 18 h 330"/>
                <a:gd name="T56" fmla="*/ 0 w 467"/>
                <a:gd name="T57" fmla="*/ 322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7" h="330">
                  <a:moveTo>
                    <a:pt x="0" y="322"/>
                  </a:moveTo>
                  <a:cubicBezTo>
                    <a:pt x="0" y="328"/>
                    <a:pt x="2" y="330"/>
                    <a:pt x="8" y="330"/>
                  </a:cubicBezTo>
                  <a:cubicBezTo>
                    <a:pt x="62" y="330"/>
                    <a:pt x="62" y="330"/>
                    <a:pt x="62" y="330"/>
                  </a:cubicBezTo>
                  <a:cubicBezTo>
                    <a:pt x="68" y="330"/>
                    <a:pt x="70" y="328"/>
                    <a:pt x="70" y="322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91" y="75"/>
                    <a:pt x="115" y="62"/>
                    <a:pt x="145" y="62"/>
                  </a:cubicBezTo>
                  <a:cubicBezTo>
                    <a:pt x="196" y="62"/>
                    <a:pt x="198" y="99"/>
                    <a:pt x="198" y="157"/>
                  </a:cubicBezTo>
                  <a:cubicBezTo>
                    <a:pt x="198" y="322"/>
                    <a:pt x="198" y="322"/>
                    <a:pt x="198" y="322"/>
                  </a:cubicBezTo>
                  <a:cubicBezTo>
                    <a:pt x="198" y="328"/>
                    <a:pt x="200" y="330"/>
                    <a:pt x="206" y="330"/>
                  </a:cubicBezTo>
                  <a:cubicBezTo>
                    <a:pt x="261" y="330"/>
                    <a:pt x="261" y="330"/>
                    <a:pt x="261" y="330"/>
                  </a:cubicBezTo>
                  <a:cubicBezTo>
                    <a:pt x="267" y="330"/>
                    <a:pt x="268" y="328"/>
                    <a:pt x="268" y="322"/>
                  </a:cubicBezTo>
                  <a:cubicBezTo>
                    <a:pt x="268" y="104"/>
                    <a:pt x="268" y="104"/>
                    <a:pt x="268" y="104"/>
                  </a:cubicBezTo>
                  <a:cubicBezTo>
                    <a:pt x="289" y="75"/>
                    <a:pt x="313" y="62"/>
                    <a:pt x="343" y="62"/>
                  </a:cubicBezTo>
                  <a:cubicBezTo>
                    <a:pt x="394" y="62"/>
                    <a:pt x="397" y="99"/>
                    <a:pt x="397" y="157"/>
                  </a:cubicBezTo>
                  <a:cubicBezTo>
                    <a:pt x="397" y="322"/>
                    <a:pt x="397" y="322"/>
                    <a:pt x="397" y="322"/>
                  </a:cubicBezTo>
                  <a:cubicBezTo>
                    <a:pt x="397" y="328"/>
                    <a:pt x="399" y="330"/>
                    <a:pt x="405" y="330"/>
                  </a:cubicBezTo>
                  <a:cubicBezTo>
                    <a:pt x="459" y="330"/>
                    <a:pt x="459" y="330"/>
                    <a:pt x="459" y="330"/>
                  </a:cubicBezTo>
                  <a:cubicBezTo>
                    <a:pt x="465" y="330"/>
                    <a:pt x="467" y="328"/>
                    <a:pt x="467" y="322"/>
                  </a:cubicBezTo>
                  <a:cubicBezTo>
                    <a:pt x="467" y="137"/>
                    <a:pt x="467" y="137"/>
                    <a:pt x="467" y="137"/>
                  </a:cubicBezTo>
                  <a:cubicBezTo>
                    <a:pt x="467" y="23"/>
                    <a:pt x="417" y="0"/>
                    <a:pt x="363" y="0"/>
                  </a:cubicBezTo>
                  <a:cubicBezTo>
                    <a:pt x="316" y="0"/>
                    <a:pt x="283" y="18"/>
                    <a:pt x="253" y="54"/>
                  </a:cubicBezTo>
                  <a:cubicBezTo>
                    <a:pt x="235" y="12"/>
                    <a:pt x="201" y="0"/>
                    <a:pt x="165" y="0"/>
                  </a:cubicBezTo>
                  <a:cubicBezTo>
                    <a:pt x="124" y="0"/>
                    <a:pt x="97" y="16"/>
                    <a:pt x="70" y="50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2"/>
                    <a:pt x="65" y="10"/>
                    <a:pt x="60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2" y="10"/>
                    <a:pt x="0" y="12"/>
                    <a:pt x="0" y="18"/>
                  </a:cubicBezTo>
                  <a:lnTo>
                    <a:pt x="0" y="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830333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22000" y="1004344"/>
            <a:ext cx="8100000" cy="533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22000" y="1814635"/>
            <a:ext cx="8100000" cy="41253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94000" y="6414409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790000" y="6414409"/>
            <a:ext cx="396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6414409"/>
            <a:ext cx="81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522000" y="594000"/>
            <a:ext cx="8100000" cy="50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/>
          <p:cNvSpPr/>
          <p:nvPr/>
        </p:nvSpPr>
        <p:spPr>
          <a:xfrm>
            <a:off x="522000" y="6264000"/>
            <a:ext cx="8100000" cy="1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0" y="6415200"/>
            <a:ext cx="1104790" cy="1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12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50" r:id="rId3"/>
    <p:sldLayoutId id="2147483660" r:id="rId4"/>
    <p:sldLayoutId id="2147483652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8" r:id="rId11"/>
    <p:sldLayoutId id="2147483669" r:id="rId12"/>
    <p:sldLayoutId id="2147483670" r:id="rId13"/>
  </p:sldLayoutIdLst>
  <p:hf sldNum="0" hdr="0" ftr="0" dt="0"/>
  <p:txStyles>
    <p:titleStyle>
      <a:lvl1pPr algn="l" defTabSz="914400" rtl="0" eaLnBrk="1" latinLnBrk="0" hangingPunct="1">
        <a:lnSpc>
          <a:spcPts val="4200"/>
        </a:lnSpc>
        <a:spcBef>
          <a:spcPct val="0"/>
        </a:spcBef>
        <a:buNone/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2263" indent="-322263" algn="l" defTabSz="914400" rtl="0" eaLnBrk="1" latinLnBrk="0" hangingPunct="1">
        <a:lnSpc>
          <a:spcPts val="2500"/>
        </a:lnSpc>
        <a:spcBef>
          <a:spcPts val="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325438" algn="l" defTabSz="914400" rtl="0" eaLnBrk="1" latinLnBrk="0" hangingPunct="1">
        <a:lnSpc>
          <a:spcPts val="2500"/>
        </a:lnSpc>
        <a:spcBef>
          <a:spcPts val="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9963" indent="-323850" algn="l" defTabSz="914400" rtl="0" eaLnBrk="1" latinLnBrk="0" hangingPunct="1">
        <a:lnSpc>
          <a:spcPts val="2500"/>
        </a:lnSpc>
        <a:spcBef>
          <a:spcPts val="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93813" indent="-322263" algn="l" defTabSz="914400" rtl="0" eaLnBrk="1" latinLnBrk="0" hangingPunct="1">
        <a:lnSpc>
          <a:spcPts val="2500"/>
        </a:lnSpc>
        <a:spcBef>
          <a:spcPts val="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19250" indent="-323850" algn="l" defTabSz="914400" rtl="0" eaLnBrk="1" latinLnBrk="0" hangingPunct="1">
        <a:lnSpc>
          <a:spcPts val="2500"/>
        </a:lnSpc>
        <a:spcBef>
          <a:spcPts val="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/>
          <p:cNvSpPr txBox="1">
            <a:spLocks/>
          </p:cNvSpPr>
          <p:nvPr/>
        </p:nvSpPr>
        <p:spPr>
          <a:xfrm>
            <a:off x="683568" y="1052736"/>
            <a:ext cx="7560518" cy="1000125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spcAft>
                <a:spcPts val="120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Urate induced epigenetic modifications: </a:t>
            </a:r>
          </a:p>
          <a:p>
            <a:pPr algn="ctr" eaLnBrk="0" hangingPunct="0">
              <a:spcAft>
                <a:spcPts val="1200"/>
              </a:spcAft>
              <a:defRPr/>
            </a:pPr>
            <a:r>
              <a:rPr lang="en-US" sz="2800" i="1" dirty="0">
                <a:solidFill>
                  <a:schemeClr val="bg1"/>
                </a:solidFill>
              </a:rPr>
              <a:t>Induction of Innate Memory by Urate?</a:t>
            </a:r>
          </a:p>
        </p:txBody>
      </p:sp>
      <p:sp>
        <p:nvSpPr>
          <p:cNvPr id="7" name="Titel 3"/>
          <p:cNvSpPr txBox="1">
            <a:spLocks/>
          </p:cNvSpPr>
          <p:nvPr/>
        </p:nvSpPr>
        <p:spPr>
          <a:xfrm>
            <a:off x="683568" y="2708920"/>
            <a:ext cx="7848872" cy="1000125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dirty="0">
                <a:solidFill>
                  <a:schemeClr val="bg1"/>
                </a:solidFill>
                <a:cs typeface="Arial"/>
              </a:rPr>
              <a:t>Prof. dr. Leo A. B. </a:t>
            </a:r>
            <a:r>
              <a:rPr lang="nl-NL" dirty="0">
                <a:solidFill>
                  <a:schemeClr val="bg1"/>
                </a:solidFill>
              </a:rPr>
              <a:t>Joosten</a:t>
            </a:r>
          </a:p>
          <a:p>
            <a:pPr algn="ctr" eaLnBrk="0" hangingPunct="0">
              <a:defRPr/>
            </a:pPr>
            <a:r>
              <a:rPr lang="nl-NL" b="1" dirty="0">
                <a:solidFill>
                  <a:schemeClr val="bg1"/>
                </a:solidFill>
              </a:rPr>
              <a:t>CAMBAC/INSIGHT CORT/G-CAN meeting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nl-NL" dirty="0"/>
              <a:t>UAB, Birmingham, USA, </a:t>
            </a:r>
            <a:r>
              <a:rPr lang="nl-NL" dirty="0" err="1"/>
              <a:t>June</a:t>
            </a:r>
            <a:r>
              <a:rPr lang="nl-NL" dirty="0"/>
              <a:t> 6, 2019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endParaRPr lang="en-US" sz="1600" dirty="0">
              <a:solidFill>
                <a:schemeClr val="bg1"/>
              </a:solidFill>
              <a:cs typeface="Arial"/>
            </a:endParaRPr>
          </a:p>
          <a:p>
            <a:pPr algn="ctr" eaLnBrk="0" hangingPunct="0">
              <a:defRPr/>
            </a:pPr>
            <a:r>
              <a:rPr lang="en-US" sz="1600" baseline="30000" dirty="0">
                <a:solidFill>
                  <a:schemeClr val="bg1"/>
                </a:solidFill>
                <a:cs typeface="Arial"/>
              </a:rPr>
              <a:t>1</a:t>
            </a:r>
            <a:r>
              <a:rPr lang="en-US" sz="1600" dirty="0">
                <a:solidFill>
                  <a:schemeClr val="bg1"/>
                </a:solidFill>
                <a:cs typeface="Arial"/>
              </a:rPr>
              <a:t>Department of Internal Medicine, Radboud University Medical Center</a:t>
            </a:r>
            <a:br>
              <a:rPr lang="en-US" sz="1600" dirty="0">
                <a:solidFill>
                  <a:schemeClr val="bg1"/>
                </a:solidFill>
                <a:cs typeface="Arial"/>
              </a:rPr>
            </a:br>
            <a:r>
              <a:rPr lang="en-US" sz="1600" dirty="0">
                <a:solidFill>
                  <a:schemeClr val="bg1"/>
                </a:solidFill>
                <a:cs typeface="Arial"/>
              </a:rPr>
              <a:t>Nijmegen, The Netherlands</a:t>
            </a:r>
            <a:endParaRPr lang="en-US" sz="1600" baseline="30000" dirty="0">
              <a:solidFill>
                <a:schemeClr val="bg1"/>
              </a:solidFill>
              <a:cs typeface="Arial"/>
            </a:endParaRPr>
          </a:p>
          <a:p>
            <a:pPr algn="ctr" eaLnBrk="0" hangingPunct="0">
              <a:defRPr/>
            </a:pPr>
            <a:r>
              <a:rPr lang="en-US" sz="1600" baseline="30000" dirty="0">
                <a:solidFill>
                  <a:schemeClr val="bg1"/>
                </a:solidFill>
                <a:cs typeface="Arial"/>
              </a:rPr>
              <a:t>2</a:t>
            </a:r>
            <a:r>
              <a:rPr lang="en-GB" sz="1600" dirty="0">
                <a:solidFill>
                  <a:schemeClr val="bg1"/>
                </a:solidFill>
                <a:ea typeface="Arial" charset="0"/>
                <a:cs typeface="Arial" charset="0"/>
              </a:rPr>
              <a:t>Department of Medical Genetics, University of Medicine and Pharmacy </a:t>
            </a:r>
            <a:r>
              <a:rPr lang="en-GB" sz="1600" i="1" dirty="0">
                <a:solidFill>
                  <a:schemeClr val="bg1"/>
                </a:solidFill>
                <a:ea typeface="Arial" charset="0"/>
                <a:cs typeface="Arial" charset="0"/>
              </a:rPr>
              <a:t>„Iuliu </a:t>
            </a:r>
            <a:r>
              <a:rPr lang="en-GB" sz="1600" i="1" dirty="0" err="1">
                <a:solidFill>
                  <a:schemeClr val="bg1"/>
                </a:solidFill>
                <a:ea typeface="Arial" charset="0"/>
                <a:cs typeface="Arial" charset="0"/>
              </a:rPr>
              <a:t>Hațieganu</a:t>
            </a:r>
            <a:r>
              <a:rPr lang="en-GB" sz="1600" i="1" dirty="0">
                <a:solidFill>
                  <a:schemeClr val="bg1"/>
                </a:solidFill>
                <a:ea typeface="Arial" charset="0"/>
                <a:cs typeface="Arial" charset="0"/>
              </a:rPr>
              <a:t>”</a:t>
            </a:r>
            <a:r>
              <a:rPr lang="en-GB" sz="1600" dirty="0">
                <a:solidFill>
                  <a:schemeClr val="bg1"/>
                </a:solidFill>
                <a:ea typeface="Arial" charset="0"/>
                <a:cs typeface="Arial" charset="0"/>
              </a:rPr>
              <a:t>, </a:t>
            </a:r>
          </a:p>
          <a:p>
            <a:pPr algn="ctr" eaLnBrk="0" hangingPunct="0">
              <a:defRPr/>
            </a:pPr>
            <a:r>
              <a:rPr lang="en-GB" sz="1600" dirty="0">
                <a:solidFill>
                  <a:schemeClr val="bg1"/>
                </a:solidFill>
                <a:ea typeface="Arial" charset="0"/>
                <a:cs typeface="Arial" charset="0"/>
              </a:rPr>
              <a:t>Cluj-Napoca, Romania</a:t>
            </a:r>
          </a:p>
        </p:txBody>
      </p:sp>
      <p:pic>
        <p:nvPicPr>
          <p:cNvPr id="4" name="Picture 8" descr="https://upload.wikimedia.org/wikipedia/commons/d/da/Sigla_umf_nou.png">
            <a:extLst>
              <a:ext uri="{FF2B5EF4-FFF2-40B4-BE49-F238E27FC236}">
                <a16:creationId xmlns:a16="http://schemas.microsoft.com/office/drawing/2014/main" id="{1D9E384D-4566-D54A-B235-47B03F21E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45224"/>
            <a:ext cx="1152163" cy="11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46B8C870-30E2-F846-A4F0-3E386ED77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08" y="404813"/>
            <a:ext cx="8147248" cy="1143000"/>
          </a:xfrm>
        </p:spPr>
        <p:txBody>
          <a:bodyPr/>
          <a:lstStyle/>
          <a:p>
            <a:pPr algn="ctr">
              <a:defRPr/>
            </a:pPr>
            <a:r>
              <a:rPr lang="en-US" altLang="nl-NL" sz="2600" b="1" dirty="0">
                <a:solidFill>
                  <a:schemeClr val="tx1"/>
                </a:solidFill>
                <a:latin typeface="+mn-lt"/>
                <a:ea typeface="ＭＳ Ｐゴシック" charset="-128"/>
              </a:rPr>
              <a:t>Long-term epigenetic reprogramming in myeloid cells</a:t>
            </a:r>
          </a:p>
        </p:txBody>
      </p:sp>
      <p:grpSp>
        <p:nvGrpSpPr>
          <p:cNvPr id="20482" name="Group 4">
            <a:extLst>
              <a:ext uri="{FF2B5EF4-FFF2-40B4-BE49-F238E27FC236}">
                <a16:creationId xmlns:a16="http://schemas.microsoft.com/office/drawing/2014/main" id="{DE686732-1535-624D-A1C1-CA0AEF2B5E8C}"/>
              </a:ext>
            </a:extLst>
          </p:cNvPr>
          <p:cNvGrpSpPr>
            <a:grpSpLocks/>
          </p:cNvGrpSpPr>
          <p:nvPr/>
        </p:nvGrpSpPr>
        <p:grpSpPr bwMode="auto">
          <a:xfrm>
            <a:off x="467543" y="1412776"/>
            <a:ext cx="8497069" cy="4679906"/>
            <a:chOff x="457200" y="1699736"/>
            <a:chExt cx="8686800" cy="4776788"/>
          </a:xfrm>
        </p:grpSpPr>
        <p:pic>
          <p:nvPicPr>
            <p:cNvPr id="20483" name="Picture 5">
              <a:extLst>
                <a:ext uri="{FF2B5EF4-FFF2-40B4-BE49-F238E27FC236}">
                  <a16:creationId xmlns:a16="http://schemas.microsoft.com/office/drawing/2014/main" id="{E741E4C7-F3EE-8E49-B33B-C1E80B6959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699736"/>
              <a:ext cx="4776788" cy="4776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9F1972B-047C-A34D-87BE-7ACC8D3EDE91}"/>
                </a:ext>
              </a:extLst>
            </p:cNvPr>
            <p:cNvCxnSpPr/>
            <p:nvPr/>
          </p:nvCxnSpPr>
          <p:spPr>
            <a:xfrm flipH="1" flipV="1">
              <a:off x="4495800" y="4287619"/>
              <a:ext cx="1104900" cy="8890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85" name="TextBox 7">
              <a:extLst>
                <a:ext uri="{FF2B5EF4-FFF2-40B4-BE49-F238E27FC236}">
                  <a16:creationId xmlns:a16="http://schemas.microsoft.com/office/drawing/2014/main" id="{400CBC7D-7979-2042-A1B2-69E53D6FFB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9860" y="4223158"/>
              <a:ext cx="3421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l-NL" sz="1400" b="1">
                  <a:latin typeface="Arial" panose="020B0604020202020204" pitchFamily="34" charset="0"/>
                </a:rPr>
                <a:t>ChIP-seq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l-NL" sz="1400">
                  <a:latin typeface="Arial" panose="020B0604020202020204" pitchFamily="34" charset="0"/>
                </a:rPr>
                <a:t>Histone tail modifications determine ‘activity’ by attracting TFs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l-NL" sz="1400">
                  <a:latin typeface="Arial" panose="020B0604020202020204" pitchFamily="34" charset="0"/>
                </a:rPr>
                <a:t>(we use 5 histone modifications)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E696AB1-A3E8-E04B-85C5-A8E865D4AA78}"/>
                </a:ext>
              </a:extLst>
            </p:cNvPr>
            <p:cNvCxnSpPr/>
            <p:nvPr/>
          </p:nvCxnSpPr>
          <p:spPr>
            <a:xfrm flipH="1">
              <a:off x="4778375" y="3147680"/>
              <a:ext cx="1074737" cy="32547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87" name="TextBox 9">
              <a:extLst>
                <a:ext uri="{FF2B5EF4-FFF2-40B4-BE49-F238E27FC236}">
                  <a16:creationId xmlns:a16="http://schemas.microsoft.com/office/drawing/2014/main" id="{5678E7CE-7FC9-A540-8997-385D45CDA3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2886" y="2918936"/>
              <a:ext cx="297180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l-NL" sz="1400" b="1">
                  <a:latin typeface="Arial" panose="020B0604020202020204" pitchFamily="34" charset="0"/>
                </a:rPr>
                <a:t>ATAC-seq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l-NL" sz="1400">
                  <a:latin typeface="Arial" panose="020B0604020202020204" pitchFamily="34" charset="0"/>
                </a:rPr>
                <a:t>Open chromatin (i.e. nucleosome-free regions)  can be bound by TFs, which can be identified by motif sequence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249F4C5-2785-624C-8F69-2F45EDB5E6F0}"/>
                </a:ext>
              </a:extLst>
            </p:cNvPr>
            <p:cNvCxnSpPr/>
            <p:nvPr/>
          </p:nvCxnSpPr>
          <p:spPr>
            <a:xfrm flipH="1">
              <a:off x="4854575" y="5922907"/>
              <a:ext cx="746125" cy="2699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89" name="TextBox 11">
              <a:extLst>
                <a:ext uri="{FF2B5EF4-FFF2-40B4-BE49-F238E27FC236}">
                  <a16:creationId xmlns:a16="http://schemas.microsoft.com/office/drawing/2014/main" id="{03E79B79-14BC-AC44-8F70-12856AE6AE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8800" y="5521668"/>
              <a:ext cx="3505200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l-NL" sz="1400" b="1" dirty="0">
                  <a:latin typeface="Arial" panose="020B0604020202020204" pitchFamily="34" charset="0"/>
                </a:rPr>
                <a:t>WGBS – whole genome bisulfite sequencing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l-NL" sz="1400" dirty="0">
                  <a:latin typeface="Arial" panose="020B0604020202020204" pitchFamily="34" charset="0"/>
                </a:rPr>
                <a:t>DNA methylation maintains DNA in a closed state</a:t>
              </a:r>
            </a:p>
          </p:txBody>
        </p:sp>
        <p:sp>
          <p:nvSpPr>
            <p:cNvPr id="20490" name="TextBox 12">
              <a:extLst>
                <a:ext uri="{FF2B5EF4-FFF2-40B4-BE49-F238E27FC236}">
                  <a16:creationId xmlns:a16="http://schemas.microsoft.com/office/drawing/2014/main" id="{E2CD88F6-656B-5042-9C54-1991182012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2032" y="4856594"/>
              <a:ext cx="6622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l-NL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CH</a:t>
              </a:r>
              <a:r>
                <a:rPr lang="en-US" altLang="nl-NL" sz="1100" b="1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  <a:endParaRPr lang="en-US" altLang="nl-NL" sz="18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491" name="TextBox 13">
              <a:extLst>
                <a:ext uri="{FF2B5EF4-FFF2-40B4-BE49-F238E27FC236}">
                  <a16:creationId xmlns:a16="http://schemas.microsoft.com/office/drawing/2014/main" id="{4CB1020E-E313-FB49-A28E-BCD2C6741A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8930" y="5738336"/>
              <a:ext cx="6622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l-NL" sz="18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CH</a:t>
              </a:r>
              <a:r>
                <a:rPr lang="en-US" altLang="nl-NL" sz="11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  <a:endParaRPr lang="en-US" altLang="nl-NL" sz="18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0492" name="Group 14">
              <a:extLst>
                <a:ext uri="{FF2B5EF4-FFF2-40B4-BE49-F238E27FC236}">
                  <a16:creationId xmlns:a16="http://schemas.microsoft.com/office/drawing/2014/main" id="{8A427BCE-27B7-4649-A7DE-04E8427275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3400" y="2322287"/>
              <a:ext cx="863599" cy="573313"/>
              <a:chOff x="914400" y="4455887"/>
              <a:chExt cx="863599" cy="573313"/>
            </a:xfrm>
          </p:grpSpPr>
          <p:grpSp>
            <p:nvGrpSpPr>
              <p:cNvPr id="20495" name="Group 17">
                <a:extLst>
                  <a:ext uri="{FF2B5EF4-FFF2-40B4-BE49-F238E27FC236}">
                    <a16:creationId xmlns:a16="http://schemas.microsoft.com/office/drawing/2014/main" id="{6C737BEE-8FAB-8C49-8CF2-82A2DDB292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4400" y="4455887"/>
                <a:ext cx="816427" cy="393450"/>
                <a:chOff x="914400" y="4455887"/>
                <a:chExt cx="816427" cy="393450"/>
              </a:xfrm>
            </p:grpSpPr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772D6188-600D-2C49-B3D4-CF11C495AC1F}"/>
                    </a:ext>
                  </a:extLst>
                </p:cNvPr>
                <p:cNvSpPr/>
                <p:nvPr/>
              </p:nvSpPr>
              <p:spPr>
                <a:xfrm>
                  <a:off x="914400" y="4719249"/>
                  <a:ext cx="282575" cy="130188"/>
                </a:xfrm>
                <a:custGeom>
                  <a:avLst/>
                  <a:gdLst>
                    <a:gd name="connsiteX0" fmla="*/ 0 w 566057"/>
                    <a:gd name="connsiteY0" fmla="*/ 130629 h 130629"/>
                    <a:gd name="connsiteX1" fmla="*/ 145143 w 566057"/>
                    <a:gd name="connsiteY1" fmla="*/ 58057 h 130629"/>
                    <a:gd name="connsiteX2" fmla="*/ 275772 w 566057"/>
                    <a:gd name="connsiteY2" fmla="*/ 101600 h 130629"/>
                    <a:gd name="connsiteX3" fmla="*/ 362857 w 566057"/>
                    <a:gd name="connsiteY3" fmla="*/ 130629 h 130629"/>
                    <a:gd name="connsiteX4" fmla="*/ 449943 w 566057"/>
                    <a:gd name="connsiteY4" fmla="*/ 101600 h 130629"/>
                    <a:gd name="connsiteX5" fmla="*/ 566057 w 566057"/>
                    <a:gd name="connsiteY5" fmla="*/ 0 h 130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66057" h="130629">
                      <a:moveTo>
                        <a:pt x="0" y="130629"/>
                      </a:moveTo>
                      <a:cubicBezTo>
                        <a:pt x="49590" y="96762"/>
                        <a:pt x="99181" y="62895"/>
                        <a:pt x="145143" y="58057"/>
                      </a:cubicBezTo>
                      <a:cubicBezTo>
                        <a:pt x="191105" y="53219"/>
                        <a:pt x="275772" y="101600"/>
                        <a:pt x="275772" y="101600"/>
                      </a:cubicBezTo>
                      <a:cubicBezTo>
                        <a:pt x="312058" y="113695"/>
                        <a:pt x="333829" y="130629"/>
                        <a:pt x="362857" y="130629"/>
                      </a:cubicBezTo>
                      <a:cubicBezTo>
                        <a:pt x="391885" y="130629"/>
                        <a:pt x="416076" y="123371"/>
                        <a:pt x="449943" y="101600"/>
                      </a:cubicBezTo>
                      <a:cubicBezTo>
                        <a:pt x="483810" y="79829"/>
                        <a:pt x="524933" y="39914"/>
                        <a:pt x="566057" y="0"/>
                      </a:cubicBezTo>
                    </a:path>
                  </a:pathLst>
                </a:custGeom>
                <a:noFill/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0503" name="TextBox 25">
                  <a:extLst>
                    <a:ext uri="{FF2B5EF4-FFF2-40B4-BE49-F238E27FC236}">
                      <a16:creationId xmlns:a16="http://schemas.microsoft.com/office/drawing/2014/main" id="{02155D0A-9309-694C-A946-F2C9DE4E167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-1799320">
                  <a:off x="1121227" y="4455887"/>
                  <a:ext cx="609600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nl-NL" sz="900">
                      <a:latin typeface="Arial" panose="020B0604020202020204" pitchFamily="34" charset="0"/>
                    </a:rPr>
                    <a:t>AAAA</a:t>
                  </a:r>
                </a:p>
              </p:txBody>
            </p:sp>
          </p:grpSp>
          <p:grpSp>
            <p:nvGrpSpPr>
              <p:cNvPr id="20496" name="Group 18">
                <a:extLst>
                  <a:ext uri="{FF2B5EF4-FFF2-40B4-BE49-F238E27FC236}">
                    <a16:creationId xmlns:a16="http://schemas.microsoft.com/office/drawing/2014/main" id="{436FB32A-FFE7-984A-8A11-0705FD2185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7058" y="4535717"/>
                <a:ext cx="816427" cy="393450"/>
                <a:chOff x="914400" y="4455887"/>
                <a:chExt cx="816427" cy="393450"/>
              </a:xfrm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DCCC45F-27D5-4946-8E1C-DBDE8E4F4820}"/>
                    </a:ext>
                  </a:extLst>
                </p:cNvPr>
                <p:cNvSpPr/>
                <p:nvPr/>
              </p:nvSpPr>
              <p:spPr>
                <a:xfrm>
                  <a:off x="915079" y="4718802"/>
                  <a:ext cx="282575" cy="130188"/>
                </a:xfrm>
                <a:custGeom>
                  <a:avLst/>
                  <a:gdLst>
                    <a:gd name="connsiteX0" fmla="*/ 0 w 566057"/>
                    <a:gd name="connsiteY0" fmla="*/ 130629 h 130629"/>
                    <a:gd name="connsiteX1" fmla="*/ 145143 w 566057"/>
                    <a:gd name="connsiteY1" fmla="*/ 58057 h 130629"/>
                    <a:gd name="connsiteX2" fmla="*/ 275772 w 566057"/>
                    <a:gd name="connsiteY2" fmla="*/ 101600 h 130629"/>
                    <a:gd name="connsiteX3" fmla="*/ 362857 w 566057"/>
                    <a:gd name="connsiteY3" fmla="*/ 130629 h 130629"/>
                    <a:gd name="connsiteX4" fmla="*/ 449943 w 566057"/>
                    <a:gd name="connsiteY4" fmla="*/ 101600 h 130629"/>
                    <a:gd name="connsiteX5" fmla="*/ 566057 w 566057"/>
                    <a:gd name="connsiteY5" fmla="*/ 0 h 130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66057" h="130629">
                      <a:moveTo>
                        <a:pt x="0" y="130629"/>
                      </a:moveTo>
                      <a:cubicBezTo>
                        <a:pt x="49590" y="96762"/>
                        <a:pt x="99181" y="62895"/>
                        <a:pt x="145143" y="58057"/>
                      </a:cubicBezTo>
                      <a:cubicBezTo>
                        <a:pt x="191105" y="53219"/>
                        <a:pt x="275772" y="101600"/>
                        <a:pt x="275772" y="101600"/>
                      </a:cubicBezTo>
                      <a:cubicBezTo>
                        <a:pt x="312058" y="113695"/>
                        <a:pt x="333829" y="130629"/>
                        <a:pt x="362857" y="130629"/>
                      </a:cubicBezTo>
                      <a:cubicBezTo>
                        <a:pt x="391885" y="130629"/>
                        <a:pt x="416076" y="123371"/>
                        <a:pt x="449943" y="101600"/>
                      </a:cubicBezTo>
                      <a:cubicBezTo>
                        <a:pt x="483810" y="79829"/>
                        <a:pt x="524933" y="39914"/>
                        <a:pt x="566057" y="0"/>
                      </a:cubicBezTo>
                    </a:path>
                  </a:pathLst>
                </a:custGeom>
                <a:noFill/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0501" name="TextBox 23">
                  <a:extLst>
                    <a:ext uri="{FF2B5EF4-FFF2-40B4-BE49-F238E27FC236}">
                      <a16:creationId xmlns:a16="http://schemas.microsoft.com/office/drawing/2014/main" id="{0FCEB811-DDB5-2749-A9A8-38D463560CA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-1799320">
                  <a:off x="1121227" y="4455887"/>
                  <a:ext cx="609600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nl-NL" sz="900">
                      <a:latin typeface="Arial" panose="020B0604020202020204" pitchFamily="34" charset="0"/>
                    </a:rPr>
                    <a:t>AAAA</a:t>
                  </a:r>
                </a:p>
              </p:txBody>
            </p:sp>
          </p:grpSp>
          <p:grpSp>
            <p:nvGrpSpPr>
              <p:cNvPr id="20497" name="Group 19">
                <a:extLst>
                  <a:ext uri="{FF2B5EF4-FFF2-40B4-BE49-F238E27FC236}">
                    <a16:creationId xmlns:a16="http://schemas.microsoft.com/office/drawing/2014/main" id="{1D51D680-361A-A945-BD5C-EC711A4E67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1572" y="4635750"/>
                <a:ext cx="816427" cy="393450"/>
                <a:chOff x="914400" y="4455887"/>
                <a:chExt cx="816427" cy="393450"/>
              </a:xfrm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D501F3F4-778D-6848-A616-81FD93C157A3}"/>
                    </a:ext>
                  </a:extLst>
                </p:cNvPr>
                <p:cNvSpPr/>
                <p:nvPr/>
              </p:nvSpPr>
              <p:spPr>
                <a:xfrm>
                  <a:off x="914853" y="4718792"/>
                  <a:ext cx="282575" cy="130188"/>
                </a:xfrm>
                <a:custGeom>
                  <a:avLst/>
                  <a:gdLst>
                    <a:gd name="connsiteX0" fmla="*/ 0 w 566057"/>
                    <a:gd name="connsiteY0" fmla="*/ 130629 h 130629"/>
                    <a:gd name="connsiteX1" fmla="*/ 145143 w 566057"/>
                    <a:gd name="connsiteY1" fmla="*/ 58057 h 130629"/>
                    <a:gd name="connsiteX2" fmla="*/ 275772 w 566057"/>
                    <a:gd name="connsiteY2" fmla="*/ 101600 h 130629"/>
                    <a:gd name="connsiteX3" fmla="*/ 362857 w 566057"/>
                    <a:gd name="connsiteY3" fmla="*/ 130629 h 130629"/>
                    <a:gd name="connsiteX4" fmla="*/ 449943 w 566057"/>
                    <a:gd name="connsiteY4" fmla="*/ 101600 h 130629"/>
                    <a:gd name="connsiteX5" fmla="*/ 566057 w 566057"/>
                    <a:gd name="connsiteY5" fmla="*/ 0 h 130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66057" h="130629">
                      <a:moveTo>
                        <a:pt x="0" y="130629"/>
                      </a:moveTo>
                      <a:cubicBezTo>
                        <a:pt x="49590" y="96762"/>
                        <a:pt x="99181" y="62895"/>
                        <a:pt x="145143" y="58057"/>
                      </a:cubicBezTo>
                      <a:cubicBezTo>
                        <a:pt x="191105" y="53219"/>
                        <a:pt x="275772" y="101600"/>
                        <a:pt x="275772" y="101600"/>
                      </a:cubicBezTo>
                      <a:cubicBezTo>
                        <a:pt x="312058" y="113695"/>
                        <a:pt x="333829" y="130629"/>
                        <a:pt x="362857" y="130629"/>
                      </a:cubicBezTo>
                      <a:cubicBezTo>
                        <a:pt x="391885" y="130629"/>
                        <a:pt x="416076" y="123371"/>
                        <a:pt x="449943" y="101600"/>
                      </a:cubicBezTo>
                      <a:cubicBezTo>
                        <a:pt x="483810" y="79829"/>
                        <a:pt x="524933" y="39914"/>
                        <a:pt x="566057" y="0"/>
                      </a:cubicBezTo>
                    </a:path>
                  </a:pathLst>
                </a:custGeom>
                <a:noFill/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0499" name="TextBox 21">
                  <a:extLst>
                    <a:ext uri="{FF2B5EF4-FFF2-40B4-BE49-F238E27FC236}">
                      <a16:creationId xmlns:a16="http://schemas.microsoft.com/office/drawing/2014/main" id="{E42C67D8-9F17-3A4D-A15D-3E3E1894AF9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-1799320">
                  <a:off x="1121227" y="4455887"/>
                  <a:ext cx="609600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nl-NL" sz="900">
                      <a:latin typeface="Arial" panose="020B0604020202020204" pitchFamily="34" charset="0"/>
                    </a:rPr>
                    <a:t>AAAA</a:t>
                  </a:r>
                </a:p>
              </p:txBody>
            </p:sp>
          </p:grp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725D432-D15C-5F41-817B-B58F24745711}"/>
                </a:ext>
              </a:extLst>
            </p:cNvPr>
            <p:cNvCxnSpPr/>
            <p:nvPr/>
          </p:nvCxnSpPr>
          <p:spPr>
            <a:xfrm flipH="1">
              <a:off x="5021262" y="1864852"/>
              <a:ext cx="617538" cy="55409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94" name="TextBox 16">
              <a:extLst>
                <a:ext uri="{FF2B5EF4-FFF2-40B4-BE49-F238E27FC236}">
                  <a16:creationId xmlns:a16="http://schemas.microsoft.com/office/drawing/2014/main" id="{B819D5BA-C7B5-AF4D-BC36-815329E2E2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8800" y="1712893"/>
              <a:ext cx="2971800" cy="738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l-NL" sz="1400" b="1">
                  <a:latin typeface="Arial" panose="020B0604020202020204" pitchFamily="34" charset="0"/>
                </a:rPr>
                <a:t>RNA-seq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l-NL" sz="1400">
                  <a:latin typeface="Arial" panose="020B0604020202020204" pitchFamily="34" charset="0"/>
                </a:rPr>
                <a:t>Gene expression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l-NL" sz="1400">
                  <a:latin typeface="Arial" panose="020B0604020202020204" pitchFamily="34" charset="0"/>
                </a:rPr>
                <a:t>Non-coding regulatory RNAs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96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996"/>
            <a:ext cx="8352928" cy="47959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l="58583" t="28349" r="28864" b="49351"/>
          <a:stretch>
            <a:fillRect/>
          </a:stretch>
        </p:blipFill>
        <p:spPr bwMode="auto">
          <a:xfrm>
            <a:off x="5148064" y="2183297"/>
            <a:ext cx="1080120" cy="1101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 l="59048" t="73618" r="28864" b="4974"/>
          <a:stretch>
            <a:fillRect/>
          </a:stretch>
        </p:blipFill>
        <p:spPr bwMode="auto">
          <a:xfrm>
            <a:off x="5148064" y="4365104"/>
            <a:ext cx="1040036" cy="10576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67544" y="6248345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cs typeface="Helvetica" pitchFamily="34" charset="0"/>
              </a:rPr>
              <a:t>Keating S. </a:t>
            </a:r>
            <a:r>
              <a:rPr lang="nl-NL" sz="1200" dirty="0" err="1">
                <a:cs typeface="Helvetica" pitchFamily="34" charset="0"/>
              </a:rPr>
              <a:t>and</a:t>
            </a:r>
            <a:r>
              <a:rPr lang="nl-NL" sz="1200" dirty="0">
                <a:cs typeface="Helvetica" pitchFamily="34" charset="0"/>
              </a:rPr>
              <a:t> El-</a:t>
            </a:r>
            <a:r>
              <a:rPr lang="nl-NL" sz="1200" dirty="0" err="1">
                <a:cs typeface="Helvetica" pitchFamily="34" charset="0"/>
              </a:rPr>
              <a:t>Osta</a:t>
            </a:r>
            <a:r>
              <a:rPr lang="nl-NL" sz="1200" dirty="0">
                <a:cs typeface="Helvetica" pitchFamily="34" charset="0"/>
              </a:rPr>
              <a:t> S. 2015 </a:t>
            </a:r>
            <a:r>
              <a:rPr lang="nl-NL" sz="1200" i="1" dirty="0" err="1">
                <a:cs typeface="Helvetica" pitchFamily="34" charset="0"/>
              </a:rPr>
              <a:t>Circ</a:t>
            </a:r>
            <a:r>
              <a:rPr lang="nl-NL" sz="1200" i="1" dirty="0">
                <a:cs typeface="Helvetica" pitchFamily="34" charset="0"/>
              </a:rPr>
              <a:t> </a:t>
            </a:r>
            <a:r>
              <a:rPr lang="nl-NL" sz="1200" i="1" dirty="0" err="1">
                <a:cs typeface="Helvetica" pitchFamily="34" charset="0"/>
              </a:rPr>
              <a:t>Res</a:t>
            </a:r>
            <a:endParaRPr lang="nl-NL" sz="1200" i="1" dirty="0">
              <a:cs typeface="Helvetica" pitchFamily="34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BFAB5F90-81BE-AA4F-9F55-B0BC826E39E6}"/>
              </a:ext>
            </a:extLst>
          </p:cNvPr>
          <p:cNvSpPr txBox="1"/>
          <p:nvPr/>
        </p:nvSpPr>
        <p:spPr>
          <a:xfrm>
            <a:off x="467544" y="5094387"/>
            <a:ext cx="242288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A mechanism for turning genes ‘on’ or ‘off’ independent of DNA sequence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466BBD1F-F544-AB45-A834-04653C49355F}"/>
              </a:ext>
            </a:extLst>
          </p:cNvPr>
          <p:cNvSpPr txBox="1"/>
          <p:nvPr/>
        </p:nvSpPr>
        <p:spPr>
          <a:xfrm>
            <a:off x="467544" y="4765181"/>
            <a:ext cx="1702205" cy="3677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Epigenetics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5C032D2-A365-BB47-83B2-3983885C5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85" y="54307"/>
            <a:ext cx="8086063" cy="566381"/>
          </a:xfrm>
        </p:spPr>
        <p:txBody>
          <a:bodyPr/>
          <a:lstStyle/>
          <a:p>
            <a:pPr algn="ctr">
              <a:defRPr/>
            </a:pPr>
            <a:r>
              <a:rPr lang="en-US" altLang="nl-NL" sz="2400" b="1" dirty="0">
                <a:solidFill>
                  <a:schemeClr val="tx1"/>
                </a:solidFill>
                <a:latin typeface="+mn-lt"/>
                <a:ea typeface="ＭＳ Ｐゴシック" charset="-128"/>
              </a:rPr>
              <a:t>Long-term epigenetic reprogramming in myeloid cells</a:t>
            </a:r>
          </a:p>
        </p:txBody>
      </p:sp>
    </p:spTree>
    <p:extLst>
      <p:ext uri="{BB962C8B-B14F-4D97-AF65-F5344CB8AC3E}">
        <p14:creationId xmlns:p14="http://schemas.microsoft.com/office/powerpoint/2010/main" val="2367127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>
            <a:extLst>
              <a:ext uri="{FF2B5EF4-FFF2-40B4-BE49-F238E27FC236}">
                <a16:creationId xmlns:a16="http://schemas.microsoft.com/office/drawing/2014/main" id="{A5618BB2-763A-AC43-86C9-6C6C1716C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8"/>
          <a:stretch>
            <a:fillRect/>
          </a:stretch>
        </p:blipFill>
        <p:spPr bwMode="auto">
          <a:xfrm>
            <a:off x="1187624" y="1556792"/>
            <a:ext cx="6696992" cy="460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3">
            <a:extLst>
              <a:ext uri="{FF2B5EF4-FFF2-40B4-BE49-F238E27FC236}">
                <a16:creationId xmlns:a16="http://schemas.microsoft.com/office/drawing/2014/main" id="{FE20ECA2-11E7-7644-8E8E-7AC21278C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6379774"/>
            <a:ext cx="38115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  <a:cs typeface="Chalkboard" panose="03050602040202020205" pitchFamily="66" charset="7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  <a:cs typeface="Chalkboard" panose="03050602040202020205" pitchFamily="66" charset="7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  <a:cs typeface="Chalkboard" panose="03050602040202020205" pitchFamily="66" charset="7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  <a:cs typeface="Chalkboard" panose="03050602040202020205" pitchFamily="66" charset="7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  <a:cs typeface="Chalkboard" panose="03050602040202020205" pitchFamily="66" charset="77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  <a:cs typeface="Chalkboard" panose="03050602040202020205" pitchFamily="66" charset="77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  <a:cs typeface="Chalkboard" panose="03050602040202020205" pitchFamily="66" charset="77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  <a:cs typeface="Chalkboard" panose="03050602040202020205" pitchFamily="66" charset="77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  <a:cs typeface="Chalkboard" panose="03050602040202020205" pitchFamily="66" charset="7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200" dirty="0">
                <a:latin typeface="+mn-lt"/>
              </a:rPr>
              <a:t>Mhlanga et al., Nature Genetics, 2018</a:t>
            </a:r>
            <a:endParaRPr lang="en-US" altLang="nl-NL" sz="1200" i="1" dirty="0">
              <a:latin typeface="+mn-lt"/>
            </a:endParaRPr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7253F6D7-FE17-BB47-BD6C-48F386AD5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4" y="713635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  <a:cs typeface="Chalkboard" panose="03050602040202020205" pitchFamily="66" charset="7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  <a:cs typeface="Chalkboard" panose="03050602040202020205" pitchFamily="66" charset="7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  <a:cs typeface="Chalkboard" panose="03050602040202020205" pitchFamily="66" charset="7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  <a:cs typeface="Chalkboard" panose="03050602040202020205" pitchFamily="66" charset="7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  <a:cs typeface="Chalkboard" panose="03050602040202020205" pitchFamily="66" charset="77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  <a:cs typeface="Chalkboard" panose="03050602040202020205" pitchFamily="66" charset="77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  <a:cs typeface="Chalkboard" panose="03050602040202020205" pitchFamily="66" charset="77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  <a:cs typeface="Chalkboard" panose="03050602040202020205" pitchFamily="66" charset="77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  <a:cs typeface="Chalkboard" panose="03050602040202020205" pitchFamily="66" charset="77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nl-NL" sz="2400" b="1" dirty="0">
                <a:solidFill>
                  <a:srgbClr val="000000"/>
                </a:solidFill>
                <a:latin typeface="+mn-lt"/>
              </a:rPr>
              <a:t>Toward and advanced mechanistic model of trained immunity</a:t>
            </a:r>
            <a:endParaRPr lang="en-US" altLang="nl-NL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4047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mt epi.png">
            <a:extLst>
              <a:ext uri="{FF2B5EF4-FFF2-40B4-BE49-F238E27FC236}">
                <a16:creationId xmlns:a16="http://schemas.microsoft.com/office/drawing/2014/main" id="{4D31374B-7462-0547-9595-8FCDF5480F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220977"/>
            <a:ext cx="5100066" cy="49937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47525B22-54F4-E84D-BF77-53903E3BB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692696"/>
            <a:ext cx="8147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/>
              <a:t>Metabolites are co-factors for epigenetic enzymes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C3AAFB8B-D1F0-8045-BFF8-6BE389F89E3B}"/>
              </a:ext>
            </a:extLst>
          </p:cNvPr>
          <p:cNvSpPr txBox="1"/>
          <p:nvPr/>
        </p:nvSpPr>
        <p:spPr>
          <a:xfrm>
            <a:off x="467544" y="6237312"/>
            <a:ext cx="2804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cs typeface="Helvetica" pitchFamily="34" charset="0"/>
              </a:rPr>
              <a:t>Keating S., et al., 2016 </a:t>
            </a:r>
            <a:r>
              <a:rPr lang="nl-NL" sz="1200" i="1" dirty="0">
                <a:cs typeface="Helvetica" pitchFamily="34" charset="0"/>
              </a:rPr>
              <a:t>Circ </a:t>
            </a:r>
            <a:r>
              <a:rPr lang="nl-NL" sz="1200" i="1" dirty="0" err="1">
                <a:cs typeface="Helvetica" pitchFamily="34" charset="0"/>
              </a:rPr>
              <a:t>Res</a:t>
            </a:r>
            <a:endParaRPr lang="nl-NL" sz="1200" i="1" dirty="0">
              <a:cs typeface="Helvetica" pitchFamily="34" charset="0"/>
            </a:endParaRP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6581B77D-B3ED-CE4A-9F4B-F19BDCF8076A}"/>
              </a:ext>
            </a:extLst>
          </p:cNvPr>
          <p:cNvCxnSpPr>
            <a:cxnSpLocks/>
          </p:cNvCxnSpPr>
          <p:nvPr/>
        </p:nvCxnSpPr>
        <p:spPr>
          <a:xfrm>
            <a:off x="3419872" y="1556792"/>
            <a:ext cx="93610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034AB7B7-5C6C-BF4F-ADDD-E11591046B37}"/>
              </a:ext>
            </a:extLst>
          </p:cNvPr>
          <p:cNvCxnSpPr>
            <a:cxnSpLocks/>
          </p:cNvCxnSpPr>
          <p:nvPr/>
        </p:nvCxnSpPr>
        <p:spPr>
          <a:xfrm flipH="1">
            <a:off x="7079778" y="4869160"/>
            <a:ext cx="80459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239339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216057"/>
            <a:ext cx="6030566" cy="484794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95736" y="433097"/>
            <a:ext cx="5256583" cy="78296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+mn-lt"/>
                <a:ea typeface="ＭＳ Ｐゴシック" charset="0"/>
                <a:cs typeface="Comic Sans MS" charset="0"/>
              </a:rPr>
              <a:t>Metabolic pathways in myeloid cells</a:t>
            </a:r>
          </a:p>
        </p:txBody>
      </p:sp>
    </p:spTree>
    <p:extLst>
      <p:ext uri="{BB962C8B-B14F-4D97-AF65-F5344CB8AC3E}">
        <p14:creationId xmlns:p14="http://schemas.microsoft.com/office/powerpoint/2010/main" val="2782483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504" y="188640"/>
            <a:ext cx="8928992" cy="604867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/>
          </a:p>
        </p:txBody>
      </p:sp>
      <p:sp>
        <p:nvSpPr>
          <p:cNvPr id="23" name="Rounded Rectangle 22"/>
          <p:cNvSpPr/>
          <p:nvPr/>
        </p:nvSpPr>
        <p:spPr>
          <a:xfrm>
            <a:off x="4375150" y="2913063"/>
            <a:ext cx="1662113" cy="25447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742950" y="823913"/>
            <a:ext cx="7978775" cy="1182687"/>
          </a:xfrm>
          <a:custGeom>
            <a:avLst/>
            <a:gdLst>
              <a:gd name="connsiteX0" fmla="*/ 0 w 7139952"/>
              <a:gd name="connsiteY0" fmla="*/ 1518075 h 1518075"/>
              <a:gd name="connsiteX1" fmla="*/ 3133908 w 7139952"/>
              <a:gd name="connsiteY1" fmla="*/ 490 h 1518075"/>
              <a:gd name="connsiteX2" fmla="*/ 6729654 w 7139952"/>
              <a:gd name="connsiteY2" fmla="*/ 1353120 h 1518075"/>
              <a:gd name="connsiteX3" fmla="*/ 7059539 w 7139952"/>
              <a:gd name="connsiteY3" fmla="*/ 1468589 h 1518075"/>
              <a:gd name="connsiteX4" fmla="*/ 7059539 w 7139952"/>
              <a:gd name="connsiteY4" fmla="*/ 1468589 h 151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9952" h="1518075">
                <a:moveTo>
                  <a:pt x="0" y="1518075"/>
                </a:moveTo>
                <a:cubicBezTo>
                  <a:pt x="1006149" y="773028"/>
                  <a:pt x="2012299" y="27982"/>
                  <a:pt x="3133908" y="490"/>
                </a:cubicBezTo>
                <a:cubicBezTo>
                  <a:pt x="4255517" y="-27003"/>
                  <a:pt x="6075382" y="1108437"/>
                  <a:pt x="6729654" y="1353120"/>
                </a:cubicBezTo>
                <a:cubicBezTo>
                  <a:pt x="7383926" y="1597803"/>
                  <a:pt x="7059539" y="1468589"/>
                  <a:pt x="7059539" y="1468589"/>
                </a:cubicBezTo>
                <a:lnTo>
                  <a:pt x="7059539" y="1468589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772" name="TextBox 24"/>
          <p:cNvSpPr txBox="1">
            <a:spLocks noChangeArrowheads="1"/>
          </p:cNvSpPr>
          <p:nvPr/>
        </p:nvSpPr>
        <p:spPr bwMode="auto">
          <a:xfrm>
            <a:off x="1517650" y="511175"/>
            <a:ext cx="1731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glucose</a:t>
            </a:r>
          </a:p>
        </p:txBody>
      </p:sp>
      <p:sp>
        <p:nvSpPr>
          <p:cNvPr id="32773" name="TextBox 27"/>
          <p:cNvSpPr txBox="1">
            <a:spLocks noChangeArrowheads="1"/>
          </p:cNvSpPr>
          <p:nvPr/>
        </p:nvSpPr>
        <p:spPr bwMode="auto">
          <a:xfrm>
            <a:off x="1504950" y="3138488"/>
            <a:ext cx="1731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pyruvate</a:t>
            </a:r>
          </a:p>
        </p:txBody>
      </p:sp>
      <p:sp>
        <p:nvSpPr>
          <p:cNvPr id="32774" name="TextBox 28"/>
          <p:cNvSpPr txBox="1">
            <a:spLocks noChangeArrowheads="1"/>
          </p:cNvSpPr>
          <p:nvPr/>
        </p:nvSpPr>
        <p:spPr bwMode="auto">
          <a:xfrm>
            <a:off x="1725613" y="2459038"/>
            <a:ext cx="1262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glycolysis</a:t>
            </a:r>
          </a:p>
        </p:txBody>
      </p:sp>
      <p:sp>
        <p:nvSpPr>
          <p:cNvPr id="32775" name="TextBox 29"/>
          <p:cNvSpPr txBox="1">
            <a:spLocks noChangeArrowheads="1"/>
          </p:cNvSpPr>
          <p:nvPr/>
        </p:nvSpPr>
        <p:spPr bwMode="auto">
          <a:xfrm>
            <a:off x="1512888" y="4713288"/>
            <a:ext cx="1731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Lactic acid</a:t>
            </a:r>
          </a:p>
        </p:txBody>
      </p:sp>
      <p:sp>
        <p:nvSpPr>
          <p:cNvPr id="32776" name="TextBox 30"/>
          <p:cNvSpPr txBox="1">
            <a:spLocks noChangeArrowheads="1"/>
          </p:cNvSpPr>
          <p:nvPr/>
        </p:nvSpPr>
        <p:spPr bwMode="auto">
          <a:xfrm>
            <a:off x="1504950" y="1636713"/>
            <a:ext cx="1731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glucose</a:t>
            </a:r>
          </a:p>
        </p:txBody>
      </p:sp>
      <p:sp>
        <p:nvSpPr>
          <p:cNvPr id="32777" name="TextBox 31"/>
          <p:cNvSpPr txBox="1">
            <a:spLocks noChangeArrowheads="1"/>
          </p:cNvSpPr>
          <p:nvPr/>
        </p:nvSpPr>
        <p:spPr bwMode="auto">
          <a:xfrm>
            <a:off x="4305300" y="3006725"/>
            <a:ext cx="1801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Oxidative phosphorylation</a:t>
            </a:r>
          </a:p>
        </p:txBody>
      </p:sp>
      <p:sp>
        <p:nvSpPr>
          <p:cNvPr id="32778" name="TextBox 33"/>
          <p:cNvSpPr txBox="1">
            <a:spLocks noChangeArrowheads="1"/>
          </p:cNvSpPr>
          <p:nvPr/>
        </p:nvSpPr>
        <p:spPr bwMode="auto">
          <a:xfrm>
            <a:off x="4473575" y="4032250"/>
            <a:ext cx="1414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Krebs cycle</a:t>
            </a:r>
          </a:p>
        </p:txBody>
      </p:sp>
      <p:sp>
        <p:nvSpPr>
          <p:cNvPr id="32779" name="TextBox 34"/>
          <p:cNvSpPr txBox="1">
            <a:spLocks noChangeArrowheads="1"/>
          </p:cNvSpPr>
          <p:nvPr/>
        </p:nvSpPr>
        <p:spPr bwMode="auto">
          <a:xfrm>
            <a:off x="4325938" y="4708525"/>
            <a:ext cx="17319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 Electron transport</a:t>
            </a:r>
          </a:p>
        </p:txBody>
      </p:sp>
      <p:sp>
        <p:nvSpPr>
          <p:cNvPr id="32780" name="TextBox 36"/>
          <p:cNvSpPr txBox="1">
            <a:spLocks noChangeArrowheads="1"/>
          </p:cNvSpPr>
          <p:nvPr/>
        </p:nvSpPr>
        <p:spPr bwMode="auto">
          <a:xfrm>
            <a:off x="4375150" y="5445224"/>
            <a:ext cx="1731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36 ATP</a:t>
            </a:r>
          </a:p>
        </p:txBody>
      </p:sp>
      <p:sp>
        <p:nvSpPr>
          <p:cNvPr id="32781" name="TextBox 37"/>
          <p:cNvSpPr txBox="1">
            <a:spLocks noChangeArrowheads="1"/>
          </p:cNvSpPr>
          <p:nvPr/>
        </p:nvSpPr>
        <p:spPr bwMode="auto">
          <a:xfrm>
            <a:off x="534988" y="3138488"/>
            <a:ext cx="11636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2ATP</a:t>
            </a:r>
          </a:p>
        </p:txBody>
      </p:sp>
      <p:sp>
        <p:nvSpPr>
          <p:cNvPr id="32782" name="TextBox 38"/>
          <p:cNvSpPr txBox="1">
            <a:spLocks noChangeArrowheads="1"/>
          </p:cNvSpPr>
          <p:nvPr/>
        </p:nvSpPr>
        <p:spPr bwMode="auto">
          <a:xfrm>
            <a:off x="5148263" y="1809750"/>
            <a:ext cx="915987" cy="381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mTOR</a:t>
            </a:r>
          </a:p>
        </p:txBody>
      </p:sp>
      <p:sp>
        <p:nvSpPr>
          <p:cNvPr id="32783" name="TextBox 39"/>
          <p:cNvSpPr txBox="1">
            <a:spLocks noChangeArrowheads="1"/>
          </p:cNvSpPr>
          <p:nvPr/>
        </p:nvSpPr>
        <p:spPr bwMode="auto">
          <a:xfrm>
            <a:off x="6861175" y="1809750"/>
            <a:ext cx="681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Akt</a:t>
            </a:r>
          </a:p>
        </p:txBody>
      </p:sp>
      <p:sp>
        <p:nvSpPr>
          <p:cNvPr id="32784" name="TextBox 40"/>
          <p:cNvSpPr txBox="1">
            <a:spLocks noChangeArrowheads="1"/>
          </p:cNvSpPr>
          <p:nvPr/>
        </p:nvSpPr>
        <p:spPr bwMode="auto">
          <a:xfrm>
            <a:off x="6713538" y="3698875"/>
            <a:ext cx="12700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AcetylCoA</a:t>
            </a:r>
          </a:p>
        </p:txBody>
      </p:sp>
      <p:sp>
        <p:nvSpPr>
          <p:cNvPr id="32785" name="TextBox 41"/>
          <p:cNvSpPr txBox="1">
            <a:spLocks noChangeArrowheads="1"/>
          </p:cNvSpPr>
          <p:nvPr/>
        </p:nvSpPr>
        <p:spPr bwMode="auto">
          <a:xfrm>
            <a:off x="6762750" y="3071813"/>
            <a:ext cx="1731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Lipid synthesis</a:t>
            </a:r>
          </a:p>
        </p:txBody>
      </p:sp>
      <p:sp>
        <p:nvSpPr>
          <p:cNvPr id="32786" name="TextBox 42"/>
          <p:cNvSpPr txBox="1">
            <a:spLocks noChangeArrowheads="1"/>
          </p:cNvSpPr>
          <p:nvPr/>
        </p:nvSpPr>
        <p:spPr bwMode="auto">
          <a:xfrm>
            <a:off x="6300788" y="5087938"/>
            <a:ext cx="2079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Histone acetyl transferase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040688" y="4533900"/>
            <a:ext cx="923925" cy="3698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HIF-1α</a:t>
            </a:r>
          </a:p>
        </p:txBody>
      </p:sp>
      <p:sp>
        <p:nvSpPr>
          <p:cNvPr id="32788" name="TextBox 44"/>
          <p:cNvSpPr txBox="1">
            <a:spLocks noChangeArrowheads="1"/>
          </p:cNvSpPr>
          <p:nvPr/>
        </p:nvSpPr>
        <p:spPr bwMode="auto">
          <a:xfrm>
            <a:off x="3535363" y="1835150"/>
            <a:ext cx="938212" cy="369888"/>
          </a:xfrm>
          <a:prstGeom prst="rect">
            <a:avLst/>
          </a:prstGeom>
          <a:solidFill>
            <a:srgbClr val="93C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HIF-1α</a:t>
            </a:r>
          </a:p>
        </p:txBody>
      </p:sp>
      <p:sp>
        <p:nvSpPr>
          <p:cNvPr id="32789" name="TextBox 46"/>
          <p:cNvSpPr txBox="1">
            <a:spLocks noChangeArrowheads="1"/>
          </p:cNvSpPr>
          <p:nvPr/>
        </p:nvSpPr>
        <p:spPr bwMode="auto">
          <a:xfrm>
            <a:off x="4930775" y="1096963"/>
            <a:ext cx="1370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autophagy</a:t>
            </a:r>
          </a:p>
        </p:txBody>
      </p:sp>
      <p:sp>
        <p:nvSpPr>
          <p:cNvPr id="32790" name="TextBox 47"/>
          <p:cNvSpPr txBox="1">
            <a:spLocks noChangeArrowheads="1"/>
          </p:cNvSpPr>
          <p:nvPr/>
        </p:nvSpPr>
        <p:spPr bwMode="auto">
          <a:xfrm>
            <a:off x="6332538" y="639763"/>
            <a:ext cx="1731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glucose</a:t>
            </a:r>
          </a:p>
        </p:txBody>
      </p:sp>
      <p:sp>
        <p:nvSpPr>
          <p:cNvPr id="32791" name="TextBox 48"/>
          <p:cNvSpPr txBox="1">
            <a:spLocks noChangeArrowheads="1"/>
          </p:cNvSpPr>
          <p:nvPr/>
        </p:nvSpPr>
        <p:spPr bwMode="auto">
          <a:xfrm>
            <a:off x="3779912" y="260648"/>
            <a:ext cx="28076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+mn-lt"/>
              </a:rPr>
              <a:t>TLR stimulation</a:t>
            </a:r>
          </a:p>
        </p:txBody>
      </p:sp>
      <p:cxnSp>
        <p:nvCxnSpPr>
          <p:cNvPr id="50" name="Straight Arrow Connector 49"/>
          <p:cNvCxnSpPr>
            <a:stCxn id="32772" idx="2"/>
            <a:endCxn id="32776" idx="0"/>
          </p:cNvCxnSpPr>
          <p:nvPr/>
        </p:nvCxnSpPr>
        <p:spPr>
          <a:xfrm flipH="1">
            <a:off x="2370138" y="881063"/>
            <a:ext cx="12700" cy="755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32776" idx="2"/>
            <a:endCxn id="32774" idx="0"/>
          </p:cNvCxnSpPr>
          <p:nvPr/>
        </p:nvCxnSpPr>
        <p:spPr>
          <a:xfrm flipH="1">
            <a:off x="2357438" y="2006600"/>
            <a:ext cx="12700" cy="452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32774" idx="2"/>
            <a:endCxn id="32773" idx="0"/>
          </p:cNvCxnSpPr>
          <p:nvPr/>
        </p:nvCxnSpPr>
        <p:spPr>
          <a:xfrm>
            <a:off x="2357438" y="2827338"/>
            <a:ext cx="12700" cy="3111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32773" idx="2"/>
            <a:endCxn id="32775" idx="0"/>
          </p:cNvCxnSpPr>
          <p:nvPr/>
        </p:nvCxnSpPr>
        <p:spPr>
          <a:xfrm>
            <a:off x="2370138" y="3506788"/>
            <a:ext cx="7937" cy="1206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32773" idx="3"/>
            <a:endCxn id="32777" idx="1"/>
          </p:cNvCxnSpPr>
          <p:nvPr/>
        </p:nvCxnSpPr>
        <p:spPr>
          <a:xfrm>
            <a:off x="3236913" y="3322638"/>
            <a:ext cx="1068387" cy="79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endCxn id="32784" idx="1"/>
          </p:cNvCxnSpPr>
          <p:nvPr/>
        </p:nvCxnSpPr>
        <p:spPr>
          <a:xfrm>
            <a:off x="6037263" y="3886200"/>
            <a:ext cx="6762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32777" idx="2"/>
            <a:endCxn id="32778" idx="0"/>
          </p:cNvCxnSpPr>
          <p:nvPr/>
        </p:nvCxnSpPr>
        <p:spPr>
          <a:xfrm flipH="1">
            <a:off x="5181600" y="3652838"/>
            <a:ext cx="25400" cy="3794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32778" idx="2"/>
            <a:endCxn id="32779" idx="0"/>
          </p:cNvCxnSpPr>
          <p:nvPr/>
        </p:nvCxnSpPr>
        <p:spPr>
          <a:xfrm>
            <a:off x="5181600" y="4402138"/>
            <a:ext cx="9525" cy="3063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>
            <a:stCxn id="32783" idx="3"/>
            <a:endCxn id="44" idx="0"/>
          </p:cNvCxnSpPr>
          <p:nvPr/>
        </p:nvCxnSpPr>
        <p:spPr>
          <a:xfrm>
            <a:off x="7542213" y="1993900"/>
            <a:ext cx="960437" cy="254000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32782" idx="1"/>
            <a:endCxn id="32788" idx="3"/>
          </p:cNvCxnSpPr>
          <p:nvPr/>
        </p:nvCxnSpPr>
        <p:spPr>
          <a:xfrm flipH="1">
            <a:off x="4473575" y="2000250"/>
            <a:ext cx="674688" cy="20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44" idx="1"/>
          </p:cNvCxnSpPr>
          <p:nvPr/>
        </p:nvCxnSpPr>
        <p:spPr>
          <a:xfrm flipH="1">
            <a:off x="7542213" y="4719638"/>
            <a:ext cx="498475" cy="368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32778" idx="3"/>
          </p:cNvCxnSpPr>
          <p:nvPr/>
        </p:nvCxnSpPr>
        <p:spPr>
          <a:xfrm>
            <a:off x="5888038" y="4217988"/>
            <a:ext cx="973137" cy="8699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804" name="TextBox 61"/>
          <p:cNvSpPr txBox="1">
            <a:spLocks noChangeArrowheads="1"/>
          </p:cNvSpPr>
          <p:nvPr/>
        </p:nvSpPr>
        <p:spPr bwMode="auto">
          <a:xfrm>
            <a:off x="3162300" y="2913063"/>
            <a:ext cx="1163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PDH</a:t>
            </a:r>
          </a:p>
        </p:txBody>
      </p:sp>
      <p:cxnSp>
        <p:nvCxnSpPr>
          <p:cNvPr id="64" name="Straight Arrow Connector 63"/>
          <p:cNvCxnSpPr>
            <a:endCxn id="32774" idx="3"/>
          </p:cNvCxnSpPr>
          <p:nvPr/>
        </p:nvCxnSpPr>
        <p:spPr>
          <a:xfrm flipH="1">
            <a:off x="2987675" y="2178050"/>
            <a:ext cx="547688" cy="4651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32783" idx="1"/>
            <a:endCxn id="32782" idx="3"/>
          </p:cNvCxnSpPr>
          <p:nvPr/>
        </p:nvCxnSpPr>
        <p:spPr>
          <a:xfrm flipH="1">
            <a:off x="6064250" y="1993900"/>
            <a:ext cx="796925" cy="6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32790" idx="2"/>
            <a:endCxn id="32783" idx="0"/>
          </p:cNvCxnSpPr>
          <p:nvPr/>
        </p:nvCxnSpPr>
        <p:spPr>
          <a:xfrm>
            <a:off x="7199313" y="1009650"/>
            <a:ext cx="3175" cy="800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808" name="TextBox 66"/>
          <p:cNvSpPr txBox="1">
            <a:spLocks noChangeArrowheads="1"/>
          </p:cNvSpPr>
          <p:nvPr/>
        </p:nvSpPr>
        <p:spPr bwMode="auto">
          <a:xfrm>
            <a:off x="5978525" y="3516313"/>
            <a:ext cx="815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ACC</a:t>
            </a:r>
          </a:p>
        </p:txBody>
      </p:sp>
      <p:cxnSp>
        <p:nvCxnSpPr>
          <p:cNvPr id="68" name="Straight Arrow Connector 67"/>
          <p:cNvCxnSpPr>
            <a:stCxn id="32783" idx="2"/>
            <a:endCxn id="32808" idx="0"/>
          </p:cNvCxnSpPr>
          <p:nvPr/>
        </p:nvCxnSpPr>
        <p:spPr>
          <a:xfrm flipH="1">
            <a:off x="6386513" y="2178050"/>
            <a:ext cx="815975" cy="13382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32782" idx="0"/>
            <a:endCxn id="32789" idx="2"/>
          </p:cNvCxnSpPr>
          <p:nvPr/>
        </p:nvCxnSpPr>
        <p:spPr>
          <a:xfrm flipV="1">
            <a:off x="5605463" y="1465263"/>
            <a:ext cx="11112" cy="3444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426075" y="1482725"/>
            <a:ext cx="3794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3814961" y="641350"/>
            <a:ext cx="180975" cy="368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Freeform 72"/>
          <p:cNvSpPr/>
          <p:nvPr/>
        </p:nvSpPr>
        <p:spPr>
          <a:xfrm>
            <a:off x="3602683" y="431800"/>
            <a:ext cx="249237" cy="215900"/>
          </a:xfrm>
          <a:custGeom>
            <a:avLst/>
            <a:gdLst>
              <a:gd name="connsiteX0" fmla="*/ 0 w 248023"/>
              <a:gd name="connsiteY0" fmla="*/ 115468 h 216533"/>
              <a:gd name="connsiteX1" fmla="*/ 230919 w 248023"/>
              <a:gd name="connsiteY1" fmla="*/ 214441 h 216533"/>
              <a:gd name="connsiteX2" fmla="*/ 230919 w 248023"/>
              <a:gd name="connsiteY2" fmla="*/ 32991 h 216533"/>
              <a:gd name="connsiteX3" fmla="*/ 230919 w 248023"/>
              <a:gd name="connsiteY3" fmla="*/ 0 h 21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023" h="216533">
                <a:moveTo>
                  <a:pt x="0" y="115468"/>
                </a:moveTo>
                <a:cubicBezTo>
                  <a:pt x="96216" y="171827"/>
                  <a:pt x="192433" y="228187"/>
                  <a:pt x="230919" y="214441"/>
                </a:cubicBezTo>
                <a:cubicBezTo>
                  <a:pt x="269405" y="200695"/>
                  <a:pt x="230919" y="32991"/>
                  <a:pt x="230919" y="32991"/>
                </a:cubicBezTo>
                <a:lnTo>
                  <a:pt x="230919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3660775" y="1096963"/>
            <a:ext cx="0" cy="7127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32784" idx="0"/>
            <a:endCxn id="32785" idx="2"/>
          </p:cNvCxnSpPr>
          <p:nvPr/>
        </p:nvCxnSpPr>
        <p:spPr>
          <a:xfrm flipV="1">
            <a:off x="7348538" y="3441700"/>
            <a:ext cx="279400" cy="257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7242175" y="4071938"/>
            <a:ext cx="6350" cy="1016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Freeform 76"/>
          <p:cNvSpPr/>
          <p:nvPr/>
        </p:nvSpPr>
        <p:spPr>
          <a:xfrm>
            <a:off x="742950" y="703263"/>
            <a:ext cx="7978775" cy="1182687"/>
          </a:xfrm>
          <a:custGeom>
            <a:avLst/>
            <a:gdLst>
              <a:gd name="connsiteX0" fmla="*/ 0 w 7139952"/>
              <a:gd name="connsiteY0" fmla="*/ 1518075 h 1518075"/>
              <a:gd name="connsiteX1" fmla="*/ 3133908 w 7139952"/>
              <a:gd name="connsiteY1" fmla="*/ 490 h 1518075"/>
              <a:gd name="connsiteX2" fmla="*/ 6729654 w 7139952"/>
              <a:gd name="connsiteY2" fmla="*/ 1353120 h 1518075"/>
              <a:gd name="connsiteX3" fmla="*/ 7059539 w 7139952"/>
              <a:gd name="connsiteY3" fmla="*/ 1468589 h 1518075"/>
              <a:gd name="connsiteX4" fmla="*/ 7059539 w 7139952"/>
              <a:gd name="connsiteY4" fmla="*/ 1468589 h 151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9952" h="1518075">
                <a:moveTo>
                  <a:pt x="0" y="1518075"/>
                </a:moveTo>
                <a:cubicBezTo>
                  <a:pt x="1006149" y="773028"/>
                  <a:pt x="2012299" y="27982"/>
                  <a:pt x="3133908" y="490"/>
                </a:cubicBezTo>
                <a:cubicBezTo>
                  <a:pt x="4255517" y="-27003"/>
                  <a:pt x="6075382" y="1108437"/>
                  <a:pt x="6729654" y="1353120"/>
                </a:cubicBezTo>
                <a:cubicBezTo>
                  <a:pt x="7383926" y="1597803"/>
                  <a:pt x="7059539" y="1468589"/>
                  <a:pt x="7059539" y="1468589"/>
                </a:cubicBezTo>
                <a:lnTo>
                  <a:pt x="7059539" y="1468589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1254125" y="3819525"/>
            <a:ext cx="989013" cy="6461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 not present</a:t>
            </a:r>
          </a:p>
        </p:txBody>
      </p:sp>
      <p:sp>
        <p:nvSpPr>
          <p:cNvPr id="32819" name="TextBox 78"/>
          <p:cNvSpPr txBox="1">
            <a:spLocks noChangeArrowheads="1"/>
          </p:cNvSpPr>
          <p:nvPr/>
        </p:nvSpPr>
        <p:spPr bwMode="auto">
          <a:xfrm>
            <a:off x="3236913" y="3467100"/>
            <a:ext cx="968375" cy="646113"/>
          </a:xfrm>
          <a:prstGeom prst="rect">
            <a:avLst/>
          </a:prstGeom>
          <a:solidFill>
            <a:srgbClr val="FDEAD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O</a:t>
            </a:r>
            <a:r>
              <a:rPr lang="en-US" sz="1800" baseline="-25000"/>
              <a:t>2</a:t>
            </a:r>
            <a:r>
              <a:rPr lang="en-US" sz="1800"/>
              <a:t> present</a:t>
            </a:r>
          </a:p>
        </p:txBody>
      </p:sp>
      <p:sp>
        <p:nvSpPr>
          <p:cNvPr id="32820" name="TextBox 79"/>
          <p:cNvSpPr txBox="1">
            <a:spLocks noChangeArrowheads="1"/>
          </p:cNvSpPr>
          <p:nvPr/>
        </p:nvSpPr>
        <p:spPr bwMode="auto">
          <a:xfrm>
            <a:off x="152400" y="179348"/>
            <a:ext cx="3123456" cy="369332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Metabolism in immune cells</a:t>
            </a:r>
          </a:p>
        </p:txBody>
      </p:sp>
      <p:sp>
        <p:nvSpPr>
          <p:cNvPr id="32821" name="TextBox 80"/>
          <p:cNvSpPr txBox="1">
            <a:spLocks noChangeArrowheads="1"/>
          </p:cNvSpPr>
          <p:nvPr/>
        </p:nvSpPr>
        <p:spPr bwMode="auto">
          <a:xfrm>
            <a:off x="3995936" y="5805264"/>
            <a:ext cx="2548036" cy="369888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FFFF00"/>
                </a:solidFill>
              </a:rPr>
              <a:t>Naïve cells</a:t>
            </a:r>
          </a:p>
        </p:txBody>
      </p:sp>
      <p:sp>
        <p:nvSpPr>
          <p:cNvPr id="32822" name="TextBox 81"/>
          <p:cNvSpPr txBox="1">
            <a:spLocks noChangeArrowheads="1"/>
          </p:cNvSpPr>
          <p:nvPr/>
        </p:nvSpPr>
        <p:spPr bwMode="auto">
          <a:xfrm>
            <a:off x="1475656" y="5805264"/>
            <a:ext cx="1728193" cy="369888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FFFF00"/>
                </a:solidFill>
              </a:rPr>
              <a:t>Active cells</a:t>
            </a:r>
          </a:p>
        </p:txBody>
      </p:sp>
      <p:sp>
        <p:nvSpPr>
          <p:cNvPr id="32823" name="TextBox 99"/>
          <p:cNvSpPr txBox="1">
            <a:spLocks noChangeArrowheads="1"/>
          </p:cNvSpPr>
          <p:nvPr/>
        </p:nvSpPr>
        <p:spPr bwMode="auto">
          <a:xfrm>
            <a:off x="5651500" y="5365750"/>
            <a:ext cx="1073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FF0000"/>
                </a:solidFill>
              </a:rPr>
              <a:t>NADH</a:t>
            </a:r>
          </a:p>
        </p:txBody>
      </p:sp>
      <p:sp>
        <p:nvSpPr>
          <p:cNvPr id="32824" name="TextBox 100"/>
          <p:cNvSpPr txBox="1">
            <a:spLocks noChangeArrowheads="1"/>
          </p:cNvSpPr>
          <p:nvPr/>
        </p:nvSpPr>
        <p:spPr bwMode="auto">
          <a:xfrm>
            <a:off x="2268538" y="4165600"/>
            <a:ext cx="1071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FF0000"/>
                </a:solidFill>
              </a:rPr>
              <a:t>NAD</a:t>
            </a:r>
            <a:r>
              <a:rPr lang="en-US" sz="1800" b="1" baseline="30000">
                <a:solidFill>
                  <a:srgbClr val="FF0000"/>
                </a:solidFill>
              </a:rPr>
              <a:t>+</a:t>
            </a:r>
            <a:endParaRPr lang="en-US" sz="1800" b="1">
              <a:solidFill>
                <a:srgbClr val="FF0000"/>
              </a:solidFill>
            </a:endParaRPr>
          </a:p>
        </p:txBody>
      </p:sp>
      <p:cxnSp>
        <p:nvCxnSpPr>
          <p:cNvPr id="102" name="Straight Arrow Connector 101"/>
          <p:cNvCxnSpPr/>
          <p:nvPr/>
        </p:nvCxnSpPr>
        <p:spPr>
          <a:xfrm flipH="1">
            <a:off x="5295900" y="2187575"/>
            <a:ext cx="260350" cy="7080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1111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246436" y="753392"/>
            <a:ext cx="8640960" cy="50405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  <a:latin typeface="+mn-lt"/>
                <a:ea typeface="ＭＳ Ｐゴシック" charset="0"/>
                <a:cs typeface="Comic Sans MS" charset="0"/>
              </a:rPr>
              <a:t>What are the molecular pathways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ＭＳ Ｐゴシック" charset="0"/>
                <a:cs typeface="Comic Sans MS" charset="0"/>
              </a:rPr>
              <a:t>inTrained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ＭＳ Ｐゴシック" charset="0"/>
                <a:cs typeface="Comic Sans MS" charset="0"/>
              </a:rPr>
              <a:t> Immunity?</a:t>
            </a:r>
          </a:p>
        </p:txBody>
      </p:sp>
      <p:pic>
        <p:nvPicPr>
          <p:cNvPr id="27650" name="Picture 4" descr="Document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8" t="6667" r="13837" b="47778"/>
          <a:stretch>
            <a:fillRect/>
          </a:stretch>
        </p:blipFill>
        <p:spPr bwMode="auto">
          <a:xfrm>
            <a:off x="3978435" y="1340792"/>
            <a:ext cx="5058061" cy="46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6"/>
          <p:cNvSpPr txBox="1">
            <a:spLocks noChangeArrowheads="1"/>
          </p:cNvSpPr>
          <p:nvPr/>
        </p:nvSpPr>
        <p:spPr bwMode="auto">
          <a:xfrm>
            <a:off x="412377" y="6313201"/>
            <a:ext cx="3313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err="1">
                <a:latin typeface="+mn-lt"/>
              </a:rPr>
              <a:t>Saeed</a:t>
            </a:r>
            <a:r>
              <a:rPr lang="en-US" sz="1400" dirty="0">
                <a:latin typeface="+mn-lt"/>
              </a:rPr>
              <a:t>, </a:t>
            </a:r>
            <a:r>
              <a:rPr lang="en-US" sz="1400" dirty="0" err="1">
                <a:latin typeface="+mn-lt"/>
              </a:rPr>
              <a:t>Quintin</a:t>
            </a:r>
            <a:r>
              <a:rPr lang="en-US" sz="1400" dirty="0">
                <a:latin typeface="+mn-lt"/>
              </a:rPr>
              <a:t> </a:t>
            </a:r>
            <a:r>
              <a:rPr lang="en-US" sz="1400" i="1" dirty="0">
                <a:latin typeface="+mn-lt"/>
              </a:rPr>
              <a:t>et al</a:t>
            </a:r>
            <a:r>
              <a:rPr lang="en-US" sz="1400" dirty="0">
                <a:latin typeface="+mn-lt"/>
              </a:rPr>
              <a:t>, Science, 2014</a:t>
            </a:r>
            <a:endParaRPr lang="en-US" sz="1400" i="1" dirty="0">
              <a:latin typeface="+mn-lt"/>
            </a:endParaRPr>
          </a:p>
        </p:txBody>
      </p:sp>
      <p:pic>
        <p:nvPicPr>
          <p:cNvPr id="27653" name="Picture 7" descr="Figure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4" r="50000" b="57532"/>
          <a:stretch>
            <a:fillRect/>
          </a:stretch>
        </p:blipFill>
        <p:spPr bwMode="auto">
          <a:xfrm>
            <a:off x="-26988" y="2227858"/>
            <a:ext cx="3960813" cy="377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3941" y="4293096"/>
            <a:ext cx="3709987" cy="11684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4" name="Bent Arrow 3"/>
          <p:cNvSpPr/>
          <p:nvPr/>
        </p:nvSpPr>
        <p:spPr>
          <a:xfrm>
            <a:off x="2051050" y="1700808"/>
            <a:ext cx="1905000" cy="360362"/>
          </a:xfrm>
          <a:prstGeom prst="ben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29"/>
          <p:cNvSpPr txBox="1">
            <a:spLocks noChangeArrowheads="1"/>
          </p:cNvSpPr>
          <p:nvPr/>
        </p:nvSpPr>
        <p:spPr bwMode="auto">
          <a:xfrm>
            <a:off x="1763688" y="5867980"/>
            <a:ext cx="54726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+mn-lt"/>
              </a:rPr>
              <a:t>Chip-sequence analysis of all epigenetic modifications</a:t>
            </a:r>
          </a:p>
        </p:txBody>
      </p:sp>
    </p:spTree>
    <p:extLst>
      <p:ext uri="{BB962C8B-B14F-4D97-AF65-F5344CB8AC3E}">
        <p14:creationId xmlns:p14="http://schemas.microsoft.com/office/powerpoint/2010/main" val="168548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539552" y="413792"/>
            <a:ext cx="8136904" cy="11430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  <a:latin typeface="+mn-lt"/>
                <a:ea typeface="ＭＳ Ｐゴシック" charset="0"/>
                <a:cs typeface="Comic Sans MS" charset="0"/>
              </a:rPr>
              <a:t>What are the molecular pathways of Training Immunity?</a:t>
            </a:r>
          </a:p>
        </p:txBody>
      </p:sp>
      <p:pic>
        <p:nvPicPr>
          <p:cNvPr id="28674" name="Picture 4" descr="Document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8" t="6667" r="13837" b="47778"/>
          <a:stretch>
            <a:fillRect/>
          </a:stretch>
        </p:blipFill>
        <p:spPr bwMode="auto">
          <a:xfrm>
            <a:off x="1741623" y="1052736"/>
            <a:ext cx="5782705" cy="5268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2"/>
          <p:cNvSpPr txBox="1">
            <a:spLocks noChangeArrowheads="1"/>
          </p:cNvSpPr>
          <p:nvPr/>
        </p:nvSpPr>
        <p:spPr bwMode="auto">
          <a:xfrm>
            <a:off x="7423064" y="4197673"/>
            <a:ext cx="1095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signaling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521129" y="6319556"/>
            <a:ext cx="3313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err="1">
                <a:latin typeface="+mn-lt"/>
              </a:rPr>
              <a:t>Saeed</a:t>
            </a:r>
            <a:r>
              <a:rPr lang="en-US" sz="1400" dirty="0">
                <a:latin typeface="+mn-lt"/>
              </a:rPr>
              <a:t>, </a:t>
            </a:r>
            <a:r>
              <a:rPr lang="en-US" sz="1400" dirty="0" err="1">
                <a:latin typeface="+mn-lt"/>
              </a:rPr>
              <a:t>Quintin</a:t>
            </a:r>
            <a:r>
              <a:rPr lang="en-US" sz="1400" dirty="0">
                <a:latin typeface="+mn-lt"/>
              </a:rPr>
              <a:t> </a:t>
            </a:r>
            <a:r>
              <a:rPr lang="en-US" sz="1400" i="1" dirty="0">
                <a:latin typeface="+mn-lt"/>
              </a:rPr>
              <a:t>et al</a:t>
            </a:r>
            <a:r>
              <a:rPr lang="en-US" sz="1400" dirty="0">
                <a:latin typeface="+mn-lt"/>
              </a:rPr>
              <a:t>, Science, 2014</a:t>
            </a:r>
            <a:endParaRPr lang="en-US" sz="1400" i="1" dirty="0">
              <a:latin typeface="+mn-lt"/>
            </a:endParaRPr>
          </a:p>
        </p:txBody>
      </p:sp>
      <p:sp>
        <p:nvSpPr>
          <p:cNvPr id="9" name="Oval 6"/>
          <p:cNvSpPr/>
          <p:nvPr/>
        </p:nvSpPr>
        <p:spPr>
          <a:xfrm rot="5400000">
            <a:off x="3487415" y="2317279"/>
            <a:ext cx="2997200" cy="4500562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36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1043608" y="485800"/>
            <a:ext cx="7488832" cy="78296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+mn-lt"/>
                <a:ea typeface="ＭＳ Ｐゴシック" charset="0"/>
                <a:cs typeface="Comic Sans MS" charset="0"/>
              </a:rPr>
              <a:t>What are </a:t>
            </a:r>
            <a:r>
              <a:rPr lang="en-US" sz="2400">
                <a:solidFill>
                  <a:schemeClr val="tx1"/>
                </a:solidFill>
                <a:latin typeface="+mn-lt"/>
                <a:ea typeface="ＭＳ Ｐゴシック" charset="0"/>
                <a:cs typeface="Comic Sans MS" charset="0"/>
              </a:rPr>
              <a:t>the molecular pathways 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ＭＳ Ｐゴシック" charset="0"/>
                <a:cs typeface="Comic Sans MS" charset="0"/>
              </a:rPr>
              <a:t>Trained Immunity ?</a:t>
            </a:r>
          </a:p>
        </p:txBody>
      </p:sp>
      <p:pic>
        <p:nvPicPr>
          <p:cNvPr id="31746" name="Picture 4" descr="Document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8" t="6667" r="13837" b="47778"/>
          <a:stretch>
            <a:fillRect/>
          </a:stretch>
        </p:blipFill>
        <p:spPr bwMode="auto">
          <a:xfrm>
            <a:off x="1447800" y="836712"/>
            <a:ext cx="6019800" cy="548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 rot="5400000">
            <a:off x="1259633" y="1700808"/>
            <a:ext cx="2484437" cy="2484438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748" name="TextBox 2"/>
          <p:cNvSpPr txBox="1">
            <a:spLocks noChangeArrowheads="1"/>
          </p:cNvSpPr>
          <p:nvPr/>
        </p:nvSpPr>
        <p:spPr bwMode="auto">
          <a:xfrm>
            <a:off x="246141" y="1804283"/>
            <a:ext cx="13044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+mn-lt"/>
              </a:rPr>
              <a:t>M</a:t>
            </a:r>
            <a:r>
              <a:rPr lang="en-US" sz="1800">
                <a:latin typeface="+mn-lt"/>
              </a:rPr>
              <a:t>etabolism</a:t>
            </a:r>
            <a:endParaRPr lang="en-US" sz="1800" dirty="0">
              <a:latin typeface="+mn-lt"/>
            </a:endParaRPr>
          </a:p>
        </p:txBody>
      </p:sp>
      <p:sp>
        <p:nvSpPr>
          <p:cNvPr id="31750" name="TextBox 6"/>
          <p:cNvSpPr txBox="1">
            <a:spLocks noChangeArrowheads="1"/>
          </p:cNvSpPr>
          <p:nvPr/>
        </p:nvSpPr>
        <p:spPr bwMode="auto">
          <a:xfrm>
            <a:off x="34925" y="6505575"/>
            <a:ext cx="3313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err="1">
                <a:latin typeface="+mn-lt"/>
              </a:rPr>
              <a:t>Saeed</a:t>
            </a:r>
            <a:r>
              <a:rPr lang="en-US" sz="1400" dirty="0">
                <a:latin typeface="+mn-lt"/>
              </a:rPr>
              <a:t>, </a:t>
            </a:r>
            <a:r>
              <a:rPr lang="en-US" sz="1400" dirty="0" err="1">
                <a:latin typeface="+mn-lt"/>
              </a:rPr>
              <a:t>Quintin</a:t>
            </a:r>
            <a:r>
              <a:rPr lang="en-US" sz="1400" dirty="0">
                <a:latin typeface="+mn-lt"/>
              </a:rPr>
              <a:t> et al, Science, 2014</a:t>
            </a:r>
            <a:endParaRPr lang="en-US" sz="1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1214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2699792" y="836712"/>
            <a:ext cx="576064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Metabolic status in trained monocytes</a:t>
            </a:r>
          </a:p>
        </p:txBody>
      </p:sp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"/>
          <a:stretch>
            <a:fillRect/>
          </a:stretch>
        </p:blipFill>
        <p:spPr bwMode="auto">
          <a:xfrm>
            <a:off x="413910" y="701745"/>
            <a:ext cx="2285882" cy="5463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039481"/>
            <a:ext cx="5329163" cy="29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9"/>
          <p:cNvSpPr txBox="1">
            <a:spLocks noChangeArrowheads="1"/>
          </p:cNvSpPr>
          <p:nvPr/>
        </p:nvSpPr>
        <p:spPr bwMode="auto">
          <a:xfrm>
            <a:off x="2843808" y="5590981"/>
            <a:ext cx="60486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 err="1">
                <a:latin typeface="+mn-lt"/>
              </a:rPr>
              <a:t>Metabolome</a:t>
            </a:r>
            <a:r>
              <a:rPr lang="en-US" sz="1800" dirty="0">
                <a:latin typeface="+mn-lt"/>
              </a:rPr>
              <a:t> analysis to identify metabolic pathways in trained monocytes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467767" y="6318377"/>
            <a:ext cx="44640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latin typeface="+mn-lt"/>
              </a:rPr>
              <a:t>Arts et al, Cell Metabolism </a:t>
            </a:r>
            <a:r>
              <a:rPr lang="fr-FR" sz="1400" dirty="0">
                <a:latin typeface="+mn-lt"/>
              </a:rPr>
              <a:t>2016;24(6):807-819.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080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" name="Tabel"/>
          <p:cNvGraphicFramePr/>
          <p:nvPr/>
        </p:nvGraphicFramePr>
        <p:xfrm>
          <a:off x="539750" y="1054100"/>
          <a:ext cx="7993062" cy="5038724"/>
        </p:xfrm>
        <a:graphic>
          <a:graphicData uri="http://schemas.openxmlformats.org/drawingml/2006/table">
            <a:tbl>
              <a:tblPr/>
              <a:tblGrid>
                <a:gridCol w="3946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6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9587">
                <a:tc gridSpan="2"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sz="1700" b="1">
                          <a:sym typeface="Calibri"/>
                        </a:rPr>
                        <a:t>          Disclosure of speaker’s interests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550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defRPr sz="1700">
                          <a:sym typeface="Calibri"/>
                        </a:defRPr>
                      </a:pPr>
                      <a:endParaRPr/>
                    </a:p>
                    <a:p>
                      <a:pPr>
                        <a:defRPr sz="1700" b="1">
                          <a:sym typeface="Calibri"/>
                        </a:defRPr>
                      </a:pPr>
                      <a:r>
                        <a:t> (Potential) conflict of interest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defRPr sz="1700">
                          <a:sym typeface="Calibri"/>
                        </a:defRPr>
                      </a:pPr>
                      <a:endParaRPr/>
                    </a:p>
                    <a:p>
                      <a:pPr>
                        <a:defRPr sz="1700" b="1">
                          <a:sym typeface="Calibri"/>
                        </a:defRPr>
                      </a:pPr>
                      <a:r>
                        <a:t> See below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490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600"/>
                        </a:spcBef>
                      </a:pPr>
                      <a:r>
                        <a:rPr sz="1700">
                          <a:sym typeface="Calibri"/>
                        </a:rPr>
                        <a:t>Potentially relevant company relationships in connection with event 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900"/>
                        </a:spcBef>
                        <a:defRPr sz="1700"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6687">
                <a:tc>
                  <a:txBody>
                    <a:bodyPr/>
                    <a:lstStyle/>
                    <a:p>
                      <a:pPr marL="342900" indent="-342900">
                        <a:buSzPts val="1800"/>
                        <a:buChar char="▪"/>
                        <a:tabLst>
                          <a:tab pos="292100" algn="l"/>
                        </a:tabLst>
                        <a:defRPr>
                          <a:sym typeface="Calibri"/>
                        </a:defRPr>
                      </a:pPr>
                      <a:r>
                        <a:t>Sponsorship or research funding</a:t>
                      </a:r>
                    </a:p>
                    <a:p>
                      <a:pPr marL="342900" indent="-342900">
                        <a:buSzPts val="1800"/>
                        <a:buChar char="▪"/>
                        <a:tabLst>
                          <a:tab pos="292100" algn="l"/>
                        </a:tabLst>
                        <a:defRPr>
                          <a:sym typeface="Calibri"/>
                        </a:defRPr>
                      </a:pPr>
                      <a:endParaRPr/>
                    </a:p>
                    <a:p>
                      <a:pPr marL="342900" indent="-342900">
                        <a:buSzPts val="1800"/>
                        <a:buChar char="▪"/>
                        <a:tabLst>
                          <a:tab pos="292100" algn="l"/>
                        </a:tabLst>
                        <a:defRPr>
                          <a:sym typeface="Calibri"/>
                        </a:defRPr>
                      </a:pPr>
                      <a:endParaRPr/>
                    </a:p>
                    <a:p>
                      <a:pPr marL="342900" indent="-342900">
                        <a:buSzPts val="1800"/>
                        <a:buChar char="▪"/>
                        <a:tabLst>
                          <a:tab pos="292100" algn="l"/>
                        </a:tabLst>
                        <a:defRPr baseline="30000">
                          <a:sym typeface="Calibri"/>
                        </a:defRPr>
                      </a:pPr>
                      <a:endParaRPr/>
                    </a:p>
                    <a:p>
                      <a:pPr marL="342900" indent="-342900">
                        <a:buSzPts val="1800"/>
                        <a:buChar char="▪"/>
                        <a:tabLst>
                          <a:tab pos="292100" algn="l"/>
                        </a:tabLst>
                        <a:defRPr baseline="30000">
                          <a:sym typeface="Calibri"/>
                        </a:defRPr>
                      </a:pPr>
                      <a:endParaRPr/>
                    </a:p>
                    <a:p>
                      <a:pPr marL="342900" indent="-342900">
                        <a:buSzPts val="1800"/>
                        <a:buChar char="▪"/>
                        <a:tabLst>
                          <a:tab pos="292100" algn="l"/>
                        </a:tabLst>
                        <a:defRPr baseline="30000">
                          <a:sym typeface="Calibri"/>
                        </a:defRPr>
                      </a:pPr>
                      <a:endParaRPr/>
                    </a:p>
                    <a:p>
                      <a:pPr marL="342900" indent="-342900">
                        <a:buSzPts val="1800"/>
                        <a:buChar char="▪"/>
                        <a:tabLst>
                          <a:tab pos="292100" algn="l"/>
                        </a:tabLst>
                        <a:defRPr baseline="30000">
                          <a:sym typeface="Calibri"/>
                        </a:defRPr>
                      </a:pPr>
                      <a:endParaRPr/>
                    </a:p>
                    <a:p>
                      <a:pPr marL="342900" indent="-342900">
                        <a:buSzPts val="1800"/>
                        <a:buChar char="▪"/>
                        <a:tabLst>
                          <a:tab pos="292100" algn="l"/>
                        </a:tabLst>
                        <a:defRPr>
                          <a:sym typeface="Calibri"/>
                        </a:defRPr>
                      </a:pPr>
                      <a:r>
                        <a:t>Fee or other (financial) payment</a:t>
                      </a:r>
                      <a:endParaRPr baseline="30000"/>
                    </a:p>
                    <a:p>
                      <a:pPr marL="342900" indent="-342900">
                        <a:lnSpc>
                          <a:spcPts val="2500"/>
                        </a:lnSpc>
                        <a:buSzPts val="1800"/>
                        <a:buChar char="▪"/>
                        <a:tabLst>
                          <a:tab pos="292100" algn="l"/>
                        </a:tabLst>
                        <a:defRPr>
                          <a:sym typeface="Calibri"/>
                        </a:defRPr>
                      </a:pPr>
                      <a:r>
                        <a:t>Shareholder</a:t>
                      </a:r>
                      <a:endParaRPr baseline="30000"/>
                    </a:p>
                    <a:p>
                      <a:pPr marL="342900" indent="-342900">
                        <a:lnSpc>
                          <a:spcPts val="2700"/>
                        </a:lnSpc>
                        <a:buSzPts val="1800"/>
                        <a:buChar char="▪"/>
                        <a:tabLst>
                          <a:tab pos="292100" algn="l"/>
                        </a:tabLst>
                        <a:defRPr>
                          <a:sym typeface="Calibri"/>
                        </a:defRPr>
                      </a:pPr>
                      <a:r>
                        <a:t>Other relationship, i.e. …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04812" indent="-342900">
                        <a:spcBef>
                          <a:spcPts val="1100"/>
                        </a:spcBef>
                        <a:buSzPct val="100000"/>
                        <a:buChar char="▪"/>
                        <a:defRPr>
                          <a:sym typeface="Calibri"/>
                        </a:defRPr>
                      </a:pPr>
                      <a:r>
                        <a:rPr dirty="0" err="1"/>
                        <a:t>Radboudumc</a:t>
                      </a:r>
                      <a:r>
                        <a:rPr dirty="0"/>
                        <a:t> PhD grant, </a:t>
                      </a:r>
                      <a:r>
                        <a:rPr dirty="0" err="1"/>
                        <a:t>Reumafonds</a:t>
                      </a:r>
                      <a:r>
                        <a:rPr dirty="0"/>
                        <a:t>, Romania-EU grant, EFRO-Coiled grant, H2020-EU Reprogram, CVON In-Control grant, </a:t>
                      </a:r>
                      <a:r>
                        <a:rPr dirty="0" err="1"/>
                        <a:t>Ardea</a:t>
                      </a:r>
                      <a:r>
                        <a:rPr dirty="0"/>
                        <a:t>  Biosciences, Novartis AG, </a:t>
                      </a:r>
                    </a:p>
                    <a:p>
                      <a:pPr marL="404812" indent="-342900">
                        <a:spcBef>
                          <a:spcPts val="1100"/>
                        </a:spcBef>
                        <a:buSzPct val="100000"/>
                        <a:buChar char="▪"/>
                        <a:defRPr>
                          <a:sym typeface="Calibri"/>
                        </a:defRPr>
                      </a:pPr>
                      <a:endParaRPr dirty="0"/>
                    </a:p>
                    <a:p>
                      <a:pPr marL="404812" indent="-342900">
                        <a:buSzPct val="100000"/>
                        <a:buChar char="▪"/>
                        <a:defRPr>
                          <a:sym typeface="Calibri"/>
                        </a:defRPr>
                      </a:pPr>
                      <a:r>
                        <a:rPr dirty="0"/>
                        <a:t>SAB member </a:t>
                      </a:r>
                      <a:r>
                        <a:rPr dirty="0" err="1"/>
                        <a:t>Olatec</a:t>
                      </a:r>
                      <a:r>
                        <a:rPr dirty="0"/>
                        <a:t> Therapeutics</a:t>
                      </a:r>
                    </a:p>
                    <a:p>
                      <a:pPr marL="404812" indent="-342900">
                        <a:buSzPct val="100000"/>
                        <a:buChar char="▪"/>
                        <a:defRPr>
                          <a:sym typeface="Calibri"/>
                        </a:defRPr>
                      </a:pPr>
                      <a:r>
                        <a:rPr dirty="0" err="1"/>
                        <a:t>Synmabtix</a:t>
                      </a:r>
                      <a:r>
                        <a:rPr dirty="0"/>
                        <a:t> BV, TRAINED Therapeutics</a:t>
                      </a:r>
                    </a:p>
                    <a:p>
                      <a:pPr marL="404812" indent="-342900">
                        <a:buSzPct val="100000"/>
                        <a:buChar char="▪"/>
                        <a:defRPr>
                          <a:sym typeface="Calibri"/>
                        </a:defRPr>
                      </a:pPr>
                      <a:r>
                        <a:rPr dirty="0"/>
                        <a:t>None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4" name="June 5-6, 2019"/>
          <p:cNvSpPr txBox="1"/>
          <p:nvPr/>
        </p:nvSpPr>
        <p:spPr>
          <a:xfrm>
            <a:off x="1187450" y="655637"/>
            <a:ext cx="7416800" cy="580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algn="r">
              <a:lnSpc>
                <a:spcPct val="105999"/>
              </a:lnSpc>
              <a:spcBef>
                <a:spcPts val="700"/>
              </a:spcBef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                             </a:t>
            </a:r>
            <a:r>
              <a:rPr lang="en-US" dirty="0"/>
              <a:t>UAB, </a:t>
            </a:r>
            <a:r>
              <a:rPr dirty="0"/>
              <a:t>June 6, 2019  </a:t>
            </a:r>
            <a:endParaRPr sz="1300" dirty="0"/>
          </a:p>
          <a:p>
            <a:pPr lvl="1" algn="ctr">
              <a:lnSpc>
                <a:spcPct val="105999"/>
              </a:lnSpc>
              <a:spcBef>
                <a:spcPts val="700"/>
              </a:spcBef>
              <a:defRPr sz="13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	       </a:t>
            </a:r>
          </a:p>
        </p:txBody>
      </p:sp>
    </p:spTree>
    <p:extLst>
      <p:ext uri="{BB962C8B-B14F-4D97-AF65-F5344CB8AC3E}">
        <p14:creationId xmlns:p14="http://schemas.microsoft.com/office/powerpoint/2010/main" val="297761847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ChangeArrowheads="1"/>
          </p:cNvSpPr>
          <p:nvPr/>
        </p:nvSpPr>
        <p:spPr bwMode="auto">
          <a:xfrm>
            <a:off x="1475656" y="188640"/>
            <a:ext cx="6365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/>
              <a:t>Metabolic status in Trained monocytes</a:t>
            </a:r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/>
          <a:stretch>
            <a:fillRect/>
          </a:stretch>
        </p:blipFill>
        <p:spPr bwMode="auto">
          <a:xfrm>
            <a:off x="2844080" y="688321"/>
            <a:ext cx="5472336" cy="554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12"/>
          <p:cNvSpPr txBox="1">
            <a:spLocks noChangeArrowheads="1"/>
          </p:cNvSpPr>
          <p:nvPr/>
        </p:nvSpPr>
        <p:spPr bwMode="auto">
          <a:xfrm>
            <a:off x="251520" y="1772816"/>
            <a:ext cx="2448272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/>
              <a:t>Using </a:t>
            </a:r>
            <a:r>
              <a:rPr lang="en-GB" sz="1600" b="1" dirty="0"/>
              <a:t>bioinformatics</a:t>
            </a:r>
            <a:r>
              <a:rPr lang="en-GB" sz="1400" dirty="0"/>
              <a:t> and </a:t>
            </a:r>
            <a:r>
              <a:rPr lang="en-GB" sz="1400" dirty="0" err="1"/>
              <a:t>RNAseq</a:t>
            </a:r>
            <a:r>
              <a:rPr lang="en-GB" sz="1400" dirty="0"/>
              <a:t> and </a:t>
            </a:r>
            <a:r>
              <a:rPr lang="en-GB" sz="1400" dirty="0" err="1"/>
              <a:t>metabolome</a:t>
            </a:r>
            <a:r>
              <a:rPr lang="en-GB" sz="1400" dirty="0"/>
              <a:t> data sets pathways can be identified</a:t>
            </a: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67990" y="6309320"/>
            <a:ext cx="44640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latin typeface="+mn-lt"/>
              </a:rPr>
              <a:t>Arts et al, Cell Metabolism </a:t>
            </a:r>
            <a:r>
              <a:rPr lang="fr-FR" sz="1400" dirty="0">
                <a:latin typeface="+mn-lt"/>
              </a:rPr>
              <a:t>2016;24(6):807-819.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5454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ChangeArrowheads="1"/>
          </p:cNvSpPr>
          <p:nvPr/>
        </p:nvSpPr>
        <p:spPr bwMode="auto">
          <a:xfrm>
            <a:off x="1446485" y="158725"/>
            <a:ext cx="6365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/>
              <a:t>Metabolic status in trained monocytes</a:t>
            </a:r>
          </a:p>
        </p:txBody>
      </p:sp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/>
          <a:stretch>
            <a:fillRect/>
          </a:stretch>
        </p:blipFill>
        <p:spPr bwMode="auto">
          <a:xfrm>
            <a:off x="1835398" y="692696"/>
            <a:ext cx="5472906" cy="554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 rot="442638">
            <a:off x="1676400" y="933450"/>
            <a:ext cx="3983038" cy="239395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539552" y="6313379"/>
            <a:ext cx="44640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latin typeface="+mn-lt"/>
              </a:rPr>
              <a:t>Arts et al, Cell Metabolism </a:t>
            </a:r>
            <a:r>
              <a:rPr lang="fr-FR" sz="1400" dirty="0">
                <a:latin typeface="+mn-lt"/>
              </a:rPr>
              <a:t>2016;24(6):807-819.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8494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ChangeArrowheads="1"/>
          </p:cNvSpPr>
          <p:nvPr/>
        </p:nvSpPr>
        <p:spPr bwMode="auto">
          <a:xfrm>
            <a:off x="1403648" y="116632"/>
            <a:ext cx="6365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/>
              <a:t>Metabolic status in trained monocytes</a:t>
            </a:r>
          </a:p>
        </p:txBody>
      </p:sp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/>
          <a:stretch>
            <a:fillRect/>
          </a:stretch>
        </p:blipFill>
        <p:spPr bwMode="auto">
          <a:xfrm>
            <a:off x="1835696" y="692696"/>
            <a:ext cx="5396746" cy="547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 rot="19545175">
            <a:off x="3995025" y="2203403"/>
            <a:ext cx="3713163" cy="2932113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467544" y="6297512"/>
            <a:ext cx="44640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latin typeface="+mn-lt"/>
              </a:rPr>
              <a:t>Arts et al, Cell Metabolism </a:t>
            </a:r>
            <a:r>
              <a:rPr lang="fr-FR" sz="1400" dirty="0">
                <a:latin typeface="+mn-lt"/>
              </a:rPr>
              <a:t>2016;24(6):807-819.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5804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539552" y="116632"/>
            <a:ext cx="814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Glutamine metabolism in Trained monocytes</a:t>
            </a:r>
          </a:p>
        </p:txBody>
      </p:sp>
      <p:pic>
        <p:nvPicPr>
          <p:cNvPr id="46083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76" y="1340768"/>
            <a:ext cx="4726356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73" y="934509"/>
            <a:ext cx="3312368" cy="242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81" y="3563863"/>
            <a:ext cx="3095873" cy="24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509824"/>
            <a:ext cx="1728192" cy="65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TextBox 21"/>
          <p:cNvSpPr txBox="1">
            <a:spLocks noChangeArrowheads="1"/>
          </p:cNvSpPr>
          <p:nvPr/>
        </p:nvSpPr>
        <p:spPr bwMode="auto">
          <a:xfrm>
            <a:off x="7524376" y="899567"/>
            <a:ext cx="6480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TNF</a:t>
            </a:r>
          </a:p>
        </p:txBody>
      </p:sp>
      <p:sp>
        <p:nvSpPr>
          <p:cNvPr id="46088" name="TextBox 24"/>
          <p:cNvSpPr txBox="1">
            <a:spLocks noChangeArrowheads="1"/>
          </p:cNvSpPr>
          <p:nvPr/>
        </p:nvSpPr>
        <p:spPr bwMode="auto">
          <a:xfrm>
            <a:off x="7524377" y="3563863"/>
            <a:ext cx="6480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IL-6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467990" y="6279123"/>
            <a:ext cx="44640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Arts et al, Cell Metabolism 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2016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Dec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13;24(6):807-819.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95536" y="5157192"/>
            <a:ext cx="26642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BPTES inhibits glutaminase (1)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470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467544" y="4995401"/>
            <a:ext cx="8147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Inhibition leads to suppression of histone modifications</a:t>
            </a: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66"/>
          <a:stretch>
            <a:fillRect/>
          </a:stretch>
        </p:blipFill>
        <p:spPr bwMode="auto">
          <a:xfrm>
            <a:off x="467544" y="1916832"/>
            <a:ext cx="8407598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84129254-FFB1-7E41-ACA3-F97A70FBC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0" y="6279123"/>
            <a:ext cx="44640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Arts et al, Cell Metabolism 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2016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Dec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13;24(6):807-819.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D6B3F10-FCB7-DF4C-AD4B-CD668032C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733202"/>
            <a:ext cx="81470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Glutamate induces Trained Immunity</a:t>
            </a:r>
          </a:p>
        </p:txBody>
      </p:sp>
    </p:spTree>
    <p:extLst>
      <p:ext uri="{BB962C8B-B14F-4D97-AF65-F5344CB8AC3E}">
        <p14:creationId xmlns:p14="http://schemas.microsoft.com/office/powerpoint/2010/main" val="3836820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ChangeArrowheads="1"/>
          </p:cNvSpPr>
          <p:nvPr/>
        </p:nvSpPr>
        <p:spPr bwMode="auto">
          <a:xfrm>
            <a:off x="539552" y="733202"/>
            <a:ext cx="81470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Fumarate induces Trained Immunity</a:t>
            </a:r>
          </a:p>
        </p:txBody>
      </p:sp>
      <p:grpSp>
        <p:nvGrpSpPr>
          <p:cNvPr id="51204" name="Group 1036"/>
          <p:cNvGrpSpPr>
            <a:grpSpLocks/>
          </p:cNvGrpSpPr>
          <p:nvPr/>
        </p:nvGrpSpPr>
        <p:grpSpPr bwMode="auto">
          <a:xfrm>
            <a:off x="893763" y="1176338"/>
            <a:ext cx="6430962" cy="1196975"/>
            <a:chOff x="38975" y="4343063"/>
            <a:chExt cx="6429953" cy="1198345"/>
          </a:xfrm>
        </p:grpSpPr>
        <p:grpSp>
          <p:nvGrpSpPr>
            <p:cNvPr id="51264" name="Group 6"/>
            <p:cNvGrpSpPr>
              <a:grpSpLocks/>
            </p:cNvGrpSpPr>
            <p:nvPr/>
          </p:nvGrpSpPr>
          <p:grpSpPr bwMode="auto">
            <a:xfrm>
              <a:off x="38975" y="4343063"/>
              <a:ext cx="3012085" cy="1198345"/>
              <a:chOff x="3845915" y="2699792"/>
              <a:chExt cx="3012085" cy="119834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3990354" y="2699792"/>
                <a:ext cx="838068" cy="26223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Monocytes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749028" y="2699792"/>
                <a:ext cx="993619" cy="26223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Macrophages</a:t>
                </a:r>
              </a:p>
            </p:txBody>
          </p:sp>
          <p:sp>
            <p:nvSpPr>
              <p:cNvPr id="51268" name="TextBox 10"/>
              <p:cNvSpPr txBox="1">
                <a:spLocks noChangeArrowheads="1"/>
              </p:cNvSpPr>
              <p:nvPr/>
            </p:nvSpPr>
            <p:spPr bwMode="auto">
              <a:xfrm>
                <a:off x="4024544" y="2965627"/>
                <a:ext cx="68580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RPMI</a:t>
                </a: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flipV="1">
                <a:off x="5447451" y="3109836"/>
                <a:ext cx="685692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270" name="TextBox 12"/>
              <p:cNvSpPr txBox="1">
                <a:spLocks noChangeArrowheads="1"/>
              </p:cNvSpPr>
              <p:nvPr/>
            </p:nvSpPr>
            <p:spPr bwMode="auto">
              <a:xfrm>
                <a:off x="6083312" y="2974824"/>
                <a:ext cx="774688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RPMI-Mf</a:t>
                </a:r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 flipH="1">
                <a:off x="4669698" y="3109836"/>
                <a:ext cx="54760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>
                <a:off x="4669698" y="3356179"/>
                <a:ext cx="54760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273" name="TextBox 15"/>
              <p:cNvSpPr txBox="1">
                <a:spLocks noChangeArrowheads="1"/>
              </p:cNvSpPr>
              <p:nvPr/>
            </p:nvSpPr>
            <p:spPr bwMode="auto">
              <a:xfrm>
                <a:off x="3845915" y="3209796"/>
                <a:ext cx="86442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Fumarate</a:t>
                </a: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H="1">
                <a:off x="4677634" y="3607291"/>
                <a:ext cx="54918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275" name="TextBox 17"/>
              <p:cNvSpPr txBox="1">
                <a:spLocks noChangeArrowheads="1"/>
              </p:cNvSpPr>
              <p:nvPr/>
            </p:nvSpPr>
            <p:spPr bwMode="auto">
              <a:xfrm>
                <a:off x="4024544" y="3461881"/>
                <a:ext cx="68580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BG</a:t>
                </a:r>
              </a:p>
            </p:txBody>
          </p:sp>
          <p:sp>
            <p:nvSpPr>
              <p:cNvPr id="51276" name="TextBox 18"/>
              <p:cNvSpPr txBox="1">
                <a:spLocks noChangeArrowheads="1"/>
              </p:cNvSpPr>
              <p:nvPr/>
            </p:nvSpPr>
            <p:spPr bwMode="auto">
              <a:xfrm>
                <a:off x="6083312" y="3245959"/>
                <a:ext cx="774688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Fuma-Mf</a:t>
                </a:r>
              </a:p>
            </p:txBody>
          </p:sp>
          <p:sp>
            <p:nvSpPr>
              <p:cNvPr id="51277" name="TextBox 19"/>
              <p:cNvSpPr txBox="1">
                <a:spLocks noChangeArrowheads="1"/>
              </p:cNvSpPr>
              <p:nvPr/>
            </p:nvSpPr>
            <p:spPr bwMode="auto">
              <a:xfrm>
                <a:off x="6083312" y="3492511"/>
                <a:ext cx="572110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BG-Mf</a:t>
                </a: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V="1">
                <a:off x="5447451" y="3367305"/>
                <a:ext cx="685692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V="1">
                <a:off x="5455387" y="3607291"/>
                <a:ext cx="685692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>
                <a:off x="5256980" y="3062156"/>
                <a:ext cx="66665" cy="890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H="1">
                <a:off x="5323645" y="3062156"/>
                <a:ext cx="66665" cy="890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5249045" y="3305321"/>
                <a:ext cx="66665" cy="890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H="1">
                <a:off x="5315709" y="3305321"/>
                <a:ext cx="66665" cy="890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>
                <a:off x="5256980" y="3559612"/>
                <a:ext cx="66665" cy="890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>
                <a:off x="5323645" y="3559612"/>
                <a:ext cx="66665" cy="890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4537956" y="3635899"/>
                <a:ext cx="838068" cy="26223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24h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317296" y="3610470"/>
                <a:ext cx="838068" cy="26064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 days</a:t>
                </a:r>
              </a:p>
            </p:txBody>
          </p:sp>
        </p:grpSp>
        <p:sp>
          <p:nvSpPr>
            <p:cNvPr id="51265" name="TextBox 7"/>
            <p:cNvSpPr txBox="1">
              <a:spLocks noChangeArrowheads="1"/>
            </p:cNvSpPr>
            <p:nvPr/>
          </p:nvSpPr>
          <p:spPr bwMode="auto">
            <a:xfrm>
              <a:off x="3156560" y="4872130"/>
              <a:ext cx="3312368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ChIP-seq (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H3K4me3/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H3K27ac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)</a:t>
              </a:r>
            </a:p>
          </p:txBody>
        </p:sp>
      </p:grpSp>
      <p:grpSp>
        <p:nvGrpSpPr>
          <p:cNvPr id="51205" name="Group 105"/>
          <p:cNvGrpSpPr>
            <a:grpSpLocks/>
          </p:cNvGrpSpPr>
          <p:nvPr/>
        </p:nvGrpSpPr>
        <p:grpSpPr bwMode="auto">
          <a:xfrm>
            <a:off x="603250" y="2482850"/>
            <a:ext cx="3963988" cy="1879066"/>
            <a:chOff x="2650150" y="79153"/>
            <a:chExt cx="3964072" cy="1878990"/>
          </a:xfrm>
        </p:grpSpPr>
        <p:grpSp>
          <p:nvGrpSpPr>
            <p:cNvPr id="51253" name="Group 106"/>
            <p:cNvGrpSpPr>
              <a:grpSpLocks/>
            </p:cNvGrpSpPr>
            <p:nvPr/>
          </p:nvGrpSpPr>
          <p:grpSpPr bwMode="auto">
            <a:xfrm>
              <a:off x="2852936" y="79153"/>
              <a:ext cx="3761286" cy="1878990"/>
              <a:chOff x="2998615" y="329576"/>
              <a:chExt cx="3761286" cy="1878990"/>
            </a:xfrm>
          </p:grpSpPr>
          <p:pic>
            <p:nvPicPr>
              <p:cNvPr id="51258" name="Picture 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6" t="5170" r="3635"/>
              <a:stretch>
                <a:fillRect/>
              </a:stretch>
            </p:blipFill>
            <p:spPr bwMode="auto">
              <a:xfrm>
                <a:off x="3429932" y="673111"/>
                <a:ext cx="1966919" cy="343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259" name="Picture 3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42" t="8571" r="4182" b="1704"/>
              <a:stretch>
                <a:fillRect/>
              </a:stretch>
            </p:blipFill>
            <p:spPr bwMode="auto">
              <a:xfrm>
                <a:off x="3446807" y="1183194"/>
                <a:ext cx="1927193" cy="446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260" name="TextBox 38"/>
              <p:cNvSpPr txBox="1">
                <a:spLocks noChangeArrowheads="1"/>
              </p:cNvSpPr>
              <p:nvPr/>
            </p:nvSpPr>
            <p:spPr bwMode="auto">
              <a:xfrm>
                <a:off x="3140968" y="329576"/>
                <a:ext cx="266429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H3K4me3</a:t>
                </a: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 read intensities</a:t>
                </a:r>
              </a:p>
            </p:txBody>
          </p:sp>
          <p:sp>
            <p:nvSpPr>
              <p:cNvPr id="51261" name="TextBox 39"/>
              <p:cNvSpPr txBox="1">
                <a:spLocks noChangeArrowheads="1"/>
              </p:cNvSpPr>
              <p:nvPr/>
            </p:nvSpPr>
            <p:spPr bwMode="auto">
              <a:xfrm>
                <a:off x="5358296" y="586253"/>
                <a:ext cx="130221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Fumarate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up</a:t>
                </a:r>
              </a:p>
            </p:txBody>
          </p:sp>
          <p:sp>
            <p:nvSpPr>
              <p:cNvPr id="51262" name="TextBox 40"/>
              <p:cNvSpPr txBox="1">
                <a:spLocks noChangeArrowheads="1"/>
              </p:cNvSpPr>
              <p:nvPr/>
            </p:nvSpPr>
            <p:spPr bwMode="auto">
              <a:xfrm>
                <a:off x="5350926" y="1162317"/>
                <a:ext cx="140897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Fumarate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down</a:t>
                </a:r>
              </a:p>
            </p:txBody>
          </p:sp>
          <p:sp>
            <p:nvSpPr>
              <p:cNvPr id="51263" name="TextBox 41"/>
              <p:cNvSpPr txBox="1">
                <a:spLocks noChangeArrowheads="1"/>
              </p:cNvSpPr>
              <p:nvPr/>
            </p:nvSpPr>
            <p:spPr bwMode="auto">
              <a:xfrm rot="-1689354">
                <a:off x="2998615" y="1931567"/>
                <a:ext cx="1076486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RPMI_d6</a:t>
                </a:r>
              </a:p>
            </p:txBody>
          </p:sp>
        </p:grpSp>
        <p:sp>
          <p:nvSpPr>
            <p:cNvPr id="51254" name="TextBox 32"/>
            <p:cNvSpPr txBox="1">
              <a:spLocks noChangeArrowheads="1"/>
            </p:cNvSpPr>
            <p:nvPr/>
          </p:nvSpPr>
          <p:spPr bwMode="auto">
            <a:xfrm rot="19676597">
              <a:off x="3370000" y="1577827"/>
              <a:ext cx="107648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BG_d6</a:t>
              </a:r>
            </a:p>
          </p:txBody>
        </p:sp>
        <p:sp>
          <p:nvSpPr>
            <p:cNvPr id="51255" name="TextBox 33"/>
            <p:cNvSpPr txBox="1">
              <a:spLocks noChangeArrowheads="1"/>
            </p:cNvSpPr>
            <p:nvPr/>
          </p:nvSpPr>
          <p:spPr bwMode="auto">
            <a:xfrm rot="19574637">
              <a:off x="3933834" y="1680871"/>
              <a:ext cx="1159719" cy="27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Fumarate_d6</a:t>
              </a:r>
            </a:p>
          </p:txBody>
        </p:sp>
        <p:sp>
          <p:nvSpPr>
            <p:cNvPr id="51256" name="TextBox 34"/>
            <p:cNvSpPr txBox="1">
              <a:spLocks noChangeArrowheads="1"/>
            </p:cNvSpPr>
            <p:nvPr/>
          </p:nvSpPr>
          <p:spPr bwMode="auto">
            <a:xfrm>
              <a:off x="2650150" y="390434"/>
              <a:ext cx="65110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39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peaks</a:t>
              </a:r>
            </a:p>
          </p:txBody>
        </p:sp>
        <p:sp>
          <p:nvSpPr>
            <p:cNvPr id="51257" name="TextBox 35"/>
            <p:cNvSpPr txBox="1">
              <a:spLocks noChangeArrowheads="1"/>
            </p:cNvSpPr>
            <p:nvPr/>
          </p:nvSpPr>
          <p:spPr bwMode="auto">
            <a:xfrm>
              <a:off x="2667130" y="979253"/>
              <a:ext cx="65110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85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peaks</a:t>
              </a:r>
            </a:p>
          </p:txBody>
        </p:sp>
      </p:grpSp>
      <p:grpSp>
        <p:nvGrpSpPr>
          <p:cNvPr id="51206" name="Group 117"/>
          <p:cNvGrpSpPr>
            <a:grpSpLocks/>
          </p:cNvGrpSpPr>
          <p:nvPr/>
        </p:nvGrpSpPr>
        <p:grpSpPr bwMode="auto">
          <a:xfrm>
            <a:off x="4000500" y="2471738"/>
            <a:ext cx="4022725" cy="2016924"/>
            <a:chOff x="2848238" y="6064423"/>
            <a:chExt cx="4023121" cy="2016686"/>
          </a:xfrm>
        </p:grpSpPr>
        <p:pic>
          <p:nvPicPr>
            <p:cNvPr id="51243" name="Picture 4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7" t="4605" r="9277"/>
            <a:stretch>
              <a:fillRect/>
            </a:stretch>
          </p:blipFill>
          <p:spPr bwMode="auto">
            <a:xfrm>
              <a:off x="3555985" y="6398464"/>
              <a:ext cx="1906399" cy="477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44" name="Picture 4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0" t="6400" r="8861"/>
            <a:stretch>
              <a:fillRect/>
            </a:stretch>
          </p:blipFill>
          <p:spPr bwMode="auto">
            <a:xfrm>
              <a:off x="3530658" y="6971600"/>
              <a:ext cx="1927193" cy="557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45" name="TextBox 45"/>
            <p:cNvSpPr txBox="1">
              <a:spLocks noChangeArrowheads="1"/>
            </p:cNvSpPr>
            <p:nvPr/>
          </p:nvSpPr>
          <p:spPr bwMode="auto">
            <a:xfrm>
              <a:off x="3170153" y="6064423"/>
              <a:ext cx="266429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H3K27ac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read intensities</a:t>
              </a:r>
            </a:p>
          </p:txBody>
        </p:sp>
        <p:sp>
          <p:nvSpPr>
            <p:cNvPr id="51246" name="TextBox 46"/>
            <p:cNvSpPr txBox="1">
              <a:spLocks noChangeArrowheads="1"/>
            </p:cNvSpPr>
            <p:nvPr/>
          </p:nvSpPr>
          <p:spPr bwMode="auto">
            <a:xfrm>
              <a:off x="5471717" y="6352455"/>
              <a:ext cx="130221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Fumarate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up</a:t>
              </a:r>
            </a:p>
          </p:txBody>
        </p:sp>
        <p:sp>
          <p:nvSpPr>
            <p:cNvPr id="51247" name="TextBox 47"/>
            <p:cNvSpPr txBox="1">
              <a:spLocks noChangeArrowheads="1"/>
            </p:cNvSpPr>
            <p:nvPr/>
          </p:nvSpPr>
          <p:spPr bwMode="auto">
            <a:xfrm>
              <a:off x="5462384" y="7000527"/>
              <a:ext cx="14089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Fumarate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down</a:t>
              </a:r>
            </a:p>
          </p:txBody>
        </p:sp>
        <p:sp>
          <p:nvSpPr>
            <p:cNvPr id="51248" name="TextBox 48"/>
            <p:cNvSpPr txBox="1">
              <a:spLocks noChangeArrowheads="1"/>
            </p:cNvSpPr>
            <p:nvPr/>
          </p:nvSpPr>
          <p:spPr bwMode="auto">
            <a:xfrm rot="-1689354">
              <a:off x="3016649" y="7693445"/>
              <a:ext cx="107648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RPMI_d6</a:t>
              </a:r>
            </a:p>
          </p:txBody>
        </p:sp>
        <p:sp>
          <p:nvSpPr>
            <p:cNvPr id="51249" name="TextBox 49"/>
            <p:cNvSpPr txBox="1">
              <a:spLocks noChangeArrowheads="1"/>
            </p:cNvSpPr>
            <p:nvPr/>
          </p:nvSpPr>
          <p:spPr bwMode="auto">
            <a:xfrm rot="19676597">
              <a:off x="3627297" y="7752517"/>
              <a:ext cx="107648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BG_d6</a:t>
              </a:r>
            </a:p>
          </p:txBody>
        </p:sp>
        <p:sp>
          <p:nvSpPr>
            <p:cNvPr id="51250" name="TextBox 50"/>
            <p:cNvSpPr txBox="1">
              <a:spLocks noChangeArrowheads="1"/>
            </p:cNvSpPr>
            <p:nvPr/>
          </p:nvSpPr>
          <p:spPr bwMode="auto">
            <a:xfrm rot="19574637">
              <a:off x="4188236" y="7804143"/>
              <a:ext cx="1194517" cy="276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Fumarate_d6</a:t>
              </a:r>
            </a:p>
          </p:txBody>
        </p:sp>
        <p:sp>
          <p:nvSpPr>
            <p:cNvPr id="51251" name="TextBox 51"/>
            <p:cNvSpPr txBox="1">
              <a:spLocks noChangeArrowheads="1"/>
            </p:cNvSpPr>
            <p:nvPr/>
          </p:nvSpPr>
          <p:spPr bwMode="auto">
            <a:xfrm>
              <a:off x="2885782" y="6444208"/>
              <a:ext cx="65110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139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peaks</a:t>
              </a:r>
            </a:p>
          </p:txBody>
        </p:sp>
        <p:sp>
          <p:nvSpPr>
            <p:cNvPr id="51252" name="TextBox 52"/>
            <p:cNvSpPr txBox="1">
              <a:spLocks noChangeArrowheads="1"/>
            </p:cNvSpPr>
            <p:nvPr/>
          </p:nvSpPr>
          <p:spPr bwMode="auto">
            <a:xfrm>
              <a:off x="2848238" y="7052210"/>
              <a:ext cx="65110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193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peaks</a:t>
              </a:r>
            </a:p>
          </p:txBody>
        </p:sp>
      </p:grpSp>
      <p:graphicFrame>
        <p:nvGraphicFramePr>
          <p:cNvPr id="54" name="Table 53"/>
          <p:cNvGraphicFramePr>
            <a:graphicFrameLocks noGrp="1"/>
          </p:cNvGraphicFramePr>
          <p:nvPr/>
        </p:nvGraphicFramePr>
        <p:xfrm>
          <a:off x="822325" y="4878388"/>
          <a:ext cx="2619375" cy="73818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066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454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DAVID GO biological process and KEGG pathways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0" marR="9220" marT="92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P.adj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0" marR="9220" marT="9227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54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positive regulation of immune system process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0" marR="9220" marT="92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5.70E-03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0" marR="9220" marT="9227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54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regulation of T-helper 1 type immune response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0" marR="9220" marT="92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1.10E-02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0" marR="9220" marT="9227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54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positive regulation of leukocyte activation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0" marR="9220" marT="92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1.20E-02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20" marR="9220" marT="9227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1224" name="TextBox 54"/>
          <p:cNvSpPr txBox="1">
            <a:spLocks noChangeArrowheads="1"/>
          </p:cNvSpPr>
          <p:nvPr/>
        </p:nvSpPr>
        <p:spPr bwMode="auto">
          <a:xfrm>
            <a:off x="984250" y="4632325"/>
            <a:ext cx="23034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Fumarate Up</a:t>
            </a:r>
          </a:p>
        </p:txBody>
      </p:sp>
      <p:graphicFrame>
        <p:nvGraphicFramePr>
          <p:cNvPr id="56" name="Table 55"/>
          <p:cNvGraphicFramePr>
            <a:graphicFrameLocks noGrp="1"/>
          </p:cNvGraphicFramePr>
          <p:nvPr/>
        </p:nvGraphicFramePr>
        <p:xfrm>
          <a:off x="4494213" y="4867275"/>
          <a:ext cx="2586037" cy="77311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59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8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327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GREAT pathway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P.adj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33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27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leukocyte migration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3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1.55E-02</a:t>
                      </a:r>
                      <a:endParaRPr lang="en-US" sz="800" b="1" i="0" u="none" strike="noStrike" dirty="0">
                        <a:solidFill>
                          <a:srgbClr val="404040"/>
                        </a:solidFill>
                        <a:effectLst/>
                        <a:latin typeface="Inherit"/>
                      </a:endParaRPr>
                    </a:p>
                  </a:txBody>
                  <a:tcPr marL="9526" marR="9526" marT="953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27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regulation of intracellular protein kinase cascade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3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1.47E-02</a:t>
                      </a:r>
                      <a:endParaRPr lang="en-US" sz="800" b="1" i="0" u="none" strike="noStrike">
                        <a:solidFill>
                          <a:srgbClr val="404040"/>
                        </a:solidFill>
                        <a:effectLst/>
                        <a:latin typeface="Inherit"/>
                      </a:endParaRPr>
                    </a:p>
                  </a:txBody>
                  <a:tcPr marL="9526" marR="9526" marT="953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27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cellular response to abiotic stimulus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3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4.42E-02</a:t>
                      </a:r>
                      <a:endParaRPr lang="en-US" sz="800" b="1" i="0" u="none" strike="noStrike" dirty="0">
                        <a:solidFill>
                          <a:srgbClr val="404040"/>
                        </a:solidFill>
                        <a:effectLst/>
                        <a:latin typeface="Inherit"/>
                      </a:endParaRPr>
                    </a:p>
                  </a:txBody>
                  <a:tcPr marL="9526" marR="9526" marT="953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1242" name="TextBox 56"/>
          <p:cNvSpPr txBox="1">
            <a:spLocks noChangeArrowheads="1"/>
          </p:cNvSpPr>
          <p:nvPr/>
        </p:nvSpPr>
        <p:spPr bwMode="auto">
          <a:xfrm>
            <a:off x="4597400" y="4624388"/>
            <a:ext cx="23050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Fumarate Up</a:t>
            </a:r>
          </a:p>
        </p:txBody>
      </p:sp>
      <p:sp>
        <p:nvSpPr>
          <p:cNvPr id="58" name="TextBox 29"/>
          <p:cNvSpPr txBox="1">
            <a:spLocks noChangeArrowheads="1"/>
          </p:cNvSpPr>
          <p:nvPr/>
        </p:nvSpPr>
        <p:spPr bwMode="auto">
          <a:xfrm>
            <a:off x="1763688" y="5805264"/>
            <a:ext cx="54726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Chip-sequence analysis of all epigenetic modifications</a:t>
            </a:r>
          </a:p>
        </p:txBody>
      </p:sp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467990" y="6279123"/>
            <a:ext cx="44640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Arts et al, Cell Metabolism 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2016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Dec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13;24(6):807-819.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739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Afbeelding 1">
            <a:extLst>
              <a:ext uri="{FF2B5EF4-FFF2-40B4-BE49-F238E27FC236}">
                <a16:creationId xmlns:a16="http://schemas.microsoft.com/office/drawing/2014/main" id="{823D68CF-2B86-6A4B-BFA4-C5DA6BA63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64" y="908720"/>
            <a:ext cx="80137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E89DE39A-5215-054A-81A7-9BA238385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677217"/>
            <a:ext cx="77048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x-none" b="1" dirty="0">
                <a:latin typeface="+mn-lt"/>
              </a:rPr>
              <a:t>Metabolic reprogramming in trained monocytes </a:t>
            </a:r>
            <a:endParaRPr lang="en-US" altLang="x-none" dirty="0">
              <a:latin typeface="+mn-lt"/>
            </a:endParaRPr>
          </a:p>
        </p:txBody>
      </p:sp>
      <p:sp>
        <p:nvSpPr>
          <p:cNvPr id="30724" name="TextBox 1">
            <a:extLst>
              <a:ext uri="{FF2B5EF4-FFF2-40B4-BE49-F238E27FC236}">
                <a16:creationId xmlns:a16="http://schemas.microsoft.com/office/drawing/2014/main" id="{D27B7B48-459C-254D-996C-BFBF6C9BA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6269250"/>
            <a:ext cx="26789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000" i="1" dirty="0">
                <a:latin typeface="Arial" panose="020B0604020202020204" pitchFamily="34" charset="0"/>
              </a:rPr>
              <a:t>Arts RJW, et al. </a:t>
            </a:r>
            <a:r>
              <a:rPr lang="is-IS" altLang="nl-NL" sz="1000" dirty="0">
                <a:latin typeface="Arial" panose="020B0604020202020204" pitchFamily="34" charset="0"/>
              </a:rPr>
              <a:t>Cell Metab. 2016;24:807-19</a:t>
            </a:r>
          </a:p>
        </p:txBody>
      </p:sp>
      <p:cxnSp>
        <p:nvCxnSpPr>
          <p:cNvPr id="13" name="Rechte verbindingslijn met pijl 24">
            <a:extLst>
              <a:ext uri="{FF2B5EF4-FFF2-40B4-BE49-F238E27FC236}">
                <a16:creationId xmlns:a16="http://schemas.microsoft.com/office/drawing/2014/main" id="{07B9CA30-55E5-6E4A-BB96-D3CABAA2228C}"/>
              </a:ext>
            </a:extLst>
          </p:cNvPr>
          <p:cNvCxnSpPr/>
          <p:nvPr/>
        </p:nvCxnSpPr>
        <p:spPr>
          <a:xfrm>
            <a:off x="3656013" y="2359025"/>
            <a:ext cx="360362" cy="7826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822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3"/>
          <p:cNvSpPr txBox="1">
            <a:spLocks/>
          </p:cNvSpPr>
          <p:nvPr/>
        </p:nvSpPr>
        <p:spPr bwMode="auto">
          <a:xfrm>
            <a:off x="611560" y="620688"/>
            <a:ext cx="7920880" cy="41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+mj-ea"/>
                <a:cs typeface="+mj-cs"/>
              </a:rPr>
              <a:t>Hyperuricemia</a:t>
            </a:r>
            <a:r>
              <a:rPr lang="en-US" sz="2400" b="1" noProof="0" dirty="0">
                <a:ea typeface="+mj-ea"/>
                <a:cs typeface="+mj-cs"/>
              </a:rPr>
              <a:t>, </a:t>
            </a:r>
            <a:r>
              <a:rPr lang="en-US" sz="2400" b="1" dirty="0">
                <a:ea typeface="+mj-ea"/>
                <a:cs typeface="+mj-cs"/>
              </a:rPr>
              <a:t>MSU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+mj-ea"/>
                <a:cs typeface="+mj-cs"/>
              </a:rPr>
              <a:t> </a:t>
            </a:r>
            <a:r>
              <a:rPr lang="en-US" sz="2400" b="1" dirty="0">
                <a:ea typeface="+mj-ea"/>
                <a:cs typeface="+mj-cs"/>
              </a:rPr>
              <a:t>crystallization, Gout and IL-1</a:t>
            </a:r>
            <a:r>
              <a:rPr lang="en-US" sz="2400" b="1" dirty="0">
                <a:latin typeface="Symbol" pitchFamily="2" charset="2"/>
                <a:ea typeface="Symbol" charset="2"/>
                <a:cs typeface="Symbol" charset="2"/>
              </a:rPr>
              <a:t>b</a:t>
            </a:r>
            <a:r>
              <a:rPr lang="en-US" sz="2400" b="1" dirty="0">
                <a:ea typeface="+mj-ea"/>
                <a:cs typeface="+mj-cs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uLnTx/>
              <a:uFillTx/>
              <a:ea typeface="+mj-ea"/>
              <a:cs typeface="Arial Unicode MS" pitchFamily="-11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7856" y="1354575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>
                <a:solidFill>
                  <a:schemeClr val="accent1">
                    <a:lumMod val="50000"/>
                  </a:schemeClr>
                </a:solidFill>
              </a:rPr>
              <a:t>Normal</a:t>
            </a:r>
            <a:r>
              <a:rPr lang="nl-NL" sz="1400" dirty="0">
                <a:solidFill>
                  <a:schemeClr val="accent1">
                    <a:lumMod val="50000"/>
                  </a:schemeClr>
                </a:solidFill>
              </a:rPr>
              <a:t> serum </a:t>
            </a:r>
            <a:r>
              <a:rPr lang="nl-NL" sz="1400" dirty="0" err="1">
                <a:solidFill>
                  <a:schemeClr val="accent1">
                    <a:lumMod val="50000"/>
                  </a:schemeClr>
                </a:solidFill>
              </a:rPr>
              <a:t>uric</a:t>
            </a:r>
            <a:r>
              <a:rPr lang="nl-NL" sz="1400" dirty="0">
                <a:solidFill>
                  <a:schemeClr val="accent1">
                    <a:lumMod val="50000"/>
                  </a:schemeClr>
                </a:solidFill>
              </a:rPr>
              <a:t> acid levels ~2-6 mg/dl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9552" y="1753071"/>
            <a:ext cx="3321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err="1">
                <a:solidFill>
                  <a:schemeClr val="accent1">
                    <a:lumMod val="50000"/>
                  </a:schemeClr>
                </a:solidFill>
              </a:rPr>
              <a:t>Hyperuricaemia</a:t>
            </a:r>
            <a:r>
              <a:rPr lang="nl-NL" sz="1400" dirty="0">
                <a:solidFill>
                  <a:schemeClr val="accent1">
                    <a:lumMod val="50000"/>
                  </a:schemeClr>
                </a:solidFill>
              </a:rPr>
              <a:t>  &gt;6.8 mg/dl</a:t>
            </a:r>
          </a:p>
        </p:txBody>
      </p:sp>
      <p:grpSp>
        <p:nvGrpSpPr>
          <p:cNvPr id="25" name="Groep 24"/>
          <p:cNvGrpSpPr/>
          <p:nvPr/>
        </p:nvGrpSpPr>
        <p:grpSpPr>
          <a:xfrm>
            <a:off x="3853375" y="1750352"/>
            <a:ext cx="803976" cy="576816"/>
            <a:chOff x="3709932" y="123209"/>
            <a:chExt cx="1295400" cy="792163"/>
          </a:xfrm>
        </p:grpSpPr>
        <p:sp>
          <p:nvSpPr>
            <p:cNvPr id="26" name="Diagonale streep 25"/>
            <p:cNvSpPr/>
            <p:nvPr/>
          </p:nvSpPr>
          <p:spPr bwMode="auto">
            <a:xfrm rot="623302">
              <a:off x="3709932" y="474178"/>
              <a:ext cx="704851" cy="111125"/>
            </a:xfrm>
            <a:prstGeom prst="diagStrip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400">
                <a:solidFill>
                  <a:schemeClr val="tx1"/>
                </a:solidFill>
              </a:endParaRPr>
            </a:p>
          </p:txBody>
        </p:sp>
        <p:sp>
          <p:nvSpPr>
            <p:cNvPr id="27" name="Diagonale streep 26"/>
            <p:cNvSpPr/>
            <p:nvPr/>
          </p:nvSpPr>
          <p:spPr bwMode="auto">
            <a:xfrm rot="7450113">
              <a:off x="4165150" y="458172"/>
              <a:ext cx="792163" cy="122237"/>
            </a:xfrm>
            <a:prstGeom prst="diagStrip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400">
                <a:solidFill>
                  <a:schemeClr val="tx1"/>
                </a:solidFill>
              </a:endParaRPr>
            </a:p>
          </p:txBody>
        </p:sp>
        <p:sp>
          <p:nvSpPr>
            <p:cNvPr id="28" name="Diagonale streep 27"/>
            <p:cNvSpPr/>
            <p:nvPr/>
          </p:nvSpPr>
          <p:spPr bwMode="auto">
            <a:xfrm rot="1855922">
              <a:off x="3833758" y="456714"/>
              <a:ext cx="1171574" cy="90488"/>
            </a:xfrm>
            <a:prstGeom prst="diagStrip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400">
                <a:solidFill>
                  <a:schemeClr val="tx1"/>
                </a:solidFill>
              </a:endParaRPr>
            </a:p>
          </p:txBody>
        </p:sp>
        <p:sp>
          <p:nvSpPr>
            <p:cNvPr id="29" name="Diagonale streep 28"/>
            <p:cNvSpPr/>
            <p:nvPr/>
          </p:nvSpPr>
          <p:spPr bwMode="auto">
            <a:xfrm rot="20763640">
              <a:off x="4078533" y="487608"/>
              <a:ext cx="817562" cy="41276"/>
            </a:xfrm>
            <a:prstGeom prst="diagStrip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400">
                <a:solidFill>
                  <a:schemeClr val="tx1"/>
                </a:solidFill>
              </a:endParaRPr>
            </a:p>
          </p:txBody>
        </p:sp>
      </p:grp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2231677" y="2477380"/>
            <a:ext cx="45005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sz="1600" b="1" dirty="0">
                <a:latin typeface="+mn-lt"/>
              </a:rPr>
              <a:t> Mechanisms of acute Gout attacks</a:t>
            </a:r>
          </a:p>
        </p:txBody>
      </p:sp>
      <p:sp>
        <p:nvSpPr>
          <p:cNvPr id="23" name="Rechthoek 4"/>
          <p:cNvSpPr>
            <a:spLocks noChangeArrowheads="1"/>
          </p:cNvSpPr>
          <p:nvPr/>
        </p:nvSpPr>
        <p:spPr bwMode="auto">
          <a:xfrm>
            <a:off x="6804248" y="262389"/>
            <a:ext cx="2160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>
                <a:ea typeface="Arial" charset="0"/>
                <a:cs typeface="Arial" charset="0"/>
              </a:rPr>
              <a:t>Hyperuricemia</a:t>
            </a:r>
          </a:p>
          <a:p>
            <a:pPr algn="ctr"/>
            <a:endParaRPr lang="nl-NL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24" name="Rechthoek 4"/>
          <p:cNvSpPr>
            <a:spLocks noChangeArrowheads="1"/>
          </p:cNvSpPr>
          <p:nvPr/>
        </p:nvSpPr>
        <p:spPr bwMode="auto">
          <a:xfrm>
            <a:off x="467544" y="6239053"/>
            <a:ext cx="68407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+mn-lt"/>
              </a:rPr>
              <a:t>Joosten LA,  Arthritis &amp; Rheumatology </a:t>
            </a:r>
            <a:r>
              <a:rPr lang="en-US" sz="1200" dirty="0"/>
              <a:t>2010;62:3237-48. </a:t>
            </a:r>
          </a:p>
          <a:p>
            <a:r>
              <a:rPr lang="en-US" sz="1200" dirty="0" err="1"/>
              <a:t>Netea</a:t>
            </a:r>
            <a:r>
              <a:rPr lang="en-US" sz="1200" dirty="0"/>
              <a:t> MG,  </a:t>
            </a:r>
            <a:r>
              <a:rPr lang="en-US" sz="1200" dirty="0" err="1"/>
              <a:t>Annu</a:t>
            </a:r>
            <a:r>
              <a:rPr lang="en-US" sz="1200" dirty="0"/>
              <a:t> Rev </a:t>
            </a:r>
            <a:r>
              <a:rPr lang="en-US" sz="1200" dirty="0" err="1"/>
              <a:t>Immunol</a:t>
            </a:r>
            <a:r>
              <a:rPr lang="sv-SE" sz="1200" dirty="0"/>
              <a:t> 2015;33:49-77.</a:t>
            </a:r>
          </a:p>
          <a:p>
            <a:r>
              <a:rPr lang="sv-SE" sz="1200" dirty="0" err="1"/>
              <a:t>Joosten</a:t>
            </a:r>
            <a:r>
              <a:rPr lang="sv-SE" sz="1200" dirty="0"/>
              <a:t> LA, Ann </a:t>
            </a:r>
            <a:r>
              <a:rPr lang="sv-SE" sz="1200" dirty="0" err="1"/>
              <a:t>Rheum</a:t>
            </a:r>
            <a:r>
              <a:rPr lang="sv-SE" sz="1200" dirty="0"/>
              <a:t> Dis, 2016; 75(6):1219-27</a:t>
            </a:r>
            <a:endParaRPr lang="en-US" sz="12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65" y="2839512"/>
            <a:ext cx="7912827" cy="3082919"/>
          </a:xfrm>
          <a:prstGeom prst="rect">
            <a:avLst/>
          </a:prstGeom>
        </p:spPr>
      </p:pic>
      <p:sp>
        <p:nvSpPr>
          <p:cNvPr id="30" name="Diagonale streep 29"/>
          <p:cNvSpPr/>
          <p:nvPr/>
        </p:nvSpPr>
        <p:spPr bwMode="auto">
          <a:xfrm rot="272107">
            <a:off x="4252319" y="4292613"/>
            <a:ext cx="678976" cy="4571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400">
              <a:solidFill>
                <a:schemeClr val="tx1"/>
              </a:solidFill>
            </a:endParaRPr>
          </a:p>
        </p:txBody>
      </p:sp>
      <p:sp>
        <p:nvSpPr>
          <p:cNvPr id="4" name="Ovaal 3"/>
          <p:cNvSpPr/>
          <p:nvPr/>
        </p:nvSpPr>
        <p:spPr>
          <a:xfrm rot="2676258">
            <a:off x="3363099" y="4586119"/>
            <a:ext cx="482025" cy="2170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iagonale streep 30"/>
          <p:cNvSpPr/>
          <p:nvPr/>
        </p:nvSpPr>
        <p:spPr bwMode="auto">
          <a:xfrm rot="7450113">
            <a:off x="3180812" y="4355273"/>
            <a:ext cx="576816" cy="75865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400">
              <a:solidFill>
                <a:schemeClr val="tx1"/>
              </a:solidFill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1401079" y="2924944"/>
            <a:ext cx="290601" cy="234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hthoek 31"/>
          <p:cNvSpPr/>
          <p:nvPr/>
        </p:nvSpPr>
        <p:spPr>
          <a:xfrm>
            <a:off x="4572000" y="2924944"/>
            <a:ext cx="290601" cy="234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Rechte verbindingslijn met pijl 7"/>
          <p:cNvCxnSpPr/>
          <p:nvPr/>
        </p:nvCxnSpPr>
        <p:spPr>
          <a:xfrm>
            <a:off x="3263404" y="3050985"/>
            <a:ext cx="1235055" cy="1211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11"/>
          <p:cNvSpPr txBox="1"/>
          <p:nvPr/>
        </p:nvSpPr>
        <p:spPr>
          <a:xfrm>
            <a:off x="4131316" y="1768911"/>
            <a:ext cx="3321004" cy="450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solidFill>
                  <a:schemeClr val="accent1">
                    <a:lumMod val="50000"/>
                  </a:schemeClr>
                </a:solidFill>
              </a:rPr>
              <a:t>MSU </a:t>
            </a:r>
            <a:r>
              <a:rPr lang="nl-NL" sz="1400" dirty="0" err="1">
                <a:solidFill>
                  <a:schemeClr val="accent1">
                    <a:lumMod val="50000"/>
                  </a:schemeClr>
                </a:solidFill>
              </a:rPr>
              <a:t>crystals</a:t>
            </a:r>
            <a:endParaRPr lang="nl-NL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Diagonale streep 33"/>
          <p:cNvSpPr/>
          <p:nvPr/>
        </p:nvSpPr>
        <p:spPr bwMode="auto">
          <a:xfrm rot="272107">
            <a:off x="972345" y="4967940"/>
            <a:ext cx="678976" cy="4571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400">
              <a:solidFill>
                <a:schemeClr val="tx1"/>
              </a:solidFill>
            </a:endParaRPr>
          </a:p>
        </p:txBody>
      </p:sp>
      <p:sp>
        <p:nvSpPr>
          <p:cNvPr id="35" name="Diagonale streep 34"/>
          <p:cNvSpPr/>
          <p:nvPr/>
        </p:nvSpPr>
        <p:spPr bwMode="auto">
          <a:xfrm rot="7450113">
            <a:off x="948564" y="5019150"/>
            <a:ext cx="576816" cy="75865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1400">
              <a:solidFill>
                <a:schemeClr val="tx1"/>
              </a:solidFill>
            </a:endParaRPr>
          </a:p>
        </p:txBody>
      </p:sp>
      <p:sp>
        <p:nvSpPr>
          <p:cNvPr id="37" name="Rechthoek 36"/>
          <p:cNvSpPr/>
          <p:nvPr/>
        </p:nvSpPr>
        <p:spPr>
          <a:xfrm>
            <a:off x="7524328" y="4149080"/>
            <a:ext cx="290601" cy="234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11"/>
          <p:cNvSpPr txBox="1"/>
          <p:nvPr/>
        </p:nvSpPr>
        <p:spPr>
          <a:xfrm>
            <a:off x="7372370" y="4098558"/>
            <a:ext cx="944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accent1">
                    <a:lumMod val="50000"/>
                  </a:schemeClr>
                </a:solidFill>
              </a:rPr>
              <a:t>IL-1</a:t>
            </a:r>
            <a:r>
              <a:rPr lang="nl-NL" sz="1600" b="1" dirty="0">
                <a:solidFill>
                  <a:schemeClr val="accent1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b</a:t>
            </a:r>
          </a:p>
        </p:txBody>
      </p:sp>
      <p:sp>
        <p:nvSpPr>
          <p:cNvPr id="38" name="Rechthoek 37"/>
          <p:cNvSpPr/>
          <p:nvPr/>
        </p:nvSpPr>
        <p:spPr>
          <a:xfrm>
            <a:off x="2697223" y="4706698"/>
            <a:ext cx="290601" cy="234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11"/>
          <p:cNvSpPr txBox="1"/>
          <p:nvPr/>
        </p:nvSpPr>
        <p:spPr>
          <a:xfrm>
            <a:off x="2411760" y="4646816"/>
            <a:ext cx="944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accent1">
                    <a:lumMod val="50000"/>
                  </a:schemeClr>
                </a:solidFill>
              </a:rPr>
              <a:t>IL-1</a:t>
            </a:r>
            <a:r>
              <a:rPr lang="nl-NL" sz="1600" b="1" dirty="0">
                <a:solidFill>
                  <a:schemeClr val="accent1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b</a:t>
            </a:r>
          </a:p>
        </p:txBody>
      </p:sp>
      <p:grpSp>
        <p:nvGrpSpPr>
          <p:cNvPr id="40" name="Groep 24"/>
          <p:cNvGrpSpPr/>
          <p:nvPr/>
        </p:nvGrpSpPr>
        <p:grpSpPr>
          <a:xfrm rot="2090074">
            <a:off x="4107365" y="3894970"/>
            <a:ext cx="803976" cy="576816"/>
            <a:chOff x="3709932" y="123209"/>
            <a:chExt cx="1295400" cy="792163"/>
          </a:xfrm>
        </p:grpSpPr>
        <p:sp>
          <p:nvSpPr>
            <p:cNvPr id="41" name="Diagonale streep 40"/>
            <p:cNvSpPr/>
            <p:nvPr/>
          </p:nvSpPr>
          <p:spPr bwMode="auto">
            <a:xfrm rot="623302">
              <a:off x="3709932" y="474178"/>
              <a:ext cx="704851" cy="111125"/>
            </a:xfrm>
            <a:prstGeom prst="diagStrip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400">
                <a:solidFill>
                  <a:schemeClr val="tx1"/>
                </a:solidFill>
              </a:endParaRPr>
            </a:p>
          </p:txBody>
        </p:sp>
        <p:sp>
          <p:nvSpPr>
            <p:cNvPr id="42" name="Diagonale streep 41"/>
            <p:cNvSpPr/>
            <p:nvPr/>
          </p:nvSpPr>
          <p:spPr bwMode="auto">
            <a:xfrm rot="7450113">
              <a:off x="4165150" y="458172"/>
              <a:ext cx="792163" cy="122237"/>
            </a:xfrm>
            <a:prstGeom prst="diagStrip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400">
                <a:solidFill>
                  <a:schemeClr val="tx1"/>
                </a:solidFill>
              </a:endParaRPr>
            </a:p>
          </p:txBody>
        </p:sp>
        <p:sp>
          <p:nvSpPr>
            <p:cNvPr id="43" name="Diagonale streep 42"/>
            <p:cNvSpPr/>
            <p:nvPr/>
          </p:nvSpPr>
          <p:spPr bwMode="auto">
            <a:xfrm rot="1855922">
              <a:off x="3833758" y="456714"/>
              <a:ext cx="1171574" cy="90488"/>
            </a:xfrm>
            <a:prstGeom prst="diagStrip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400">
                <a:solidFill>
                  <a:schemeClr val="tx1"/>
                </a:solidFill>
              </a:endParaRPr>
            </a:p>
          </p:txBody>
        </p:sp>
        <p:sp>
          <p:nvSpPr>
            <p:cNvPr id="44" name="Diagonale streep 43"/>
            <p:cNvSpPr/>
            <p:nvPr/>
          </p:nvSpPr>
          <p:spPr bwMode="auto">
            <a:xfrm rot="20763640">
              <a:off x="4078533" y="487608"/>
              <a:ext cx="817562" cy="41276"/>
            </a:xfrm>
            <a:prstGeom prst="diagStrip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1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81681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47739"/>
            <a:ext cx="8001000" cy="3819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7111" y="6289575"/>
            <a:ext cx="3191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Crisan</a:t>
            </a:r>
            <a:r>
              <a:rPr lang="en-US" sz="1200" dirty="0"/>
              <a:t> TO, et al. </a:t>
            </a:r>
            <a:r>
              <a:rPr lang="is-IS" sz="1200" dirty="0"/>
              <a:t>Eur J Immunol. 2016;46:817-28</a:t>
            </a:r>
            <a:r>
              <a:rPr lang="en-US" sz="1200" dirty="0"/>
              <a:t>.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115616" y="764704"/>
            <a:ext cx="66967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latin typeface="+mn-lt"/>
              </a:rPr>
              <a:t>Hyperuricemia and metabolic and epigenetic reprogramming of innate immune cells </a:t>
            </a:r>
          </a:p>
        </p:txBody>
      </p:sp>
      <p:sp>
        <p:nvSpPr>
          <p:cNvPr id="6" name="Rechthoek 4"/>
          <p:cNvSpPr>
            <a:spLocks noChangeArrowheads="1"/>
          </p:cNvSpPr>
          <p:nvPr/>
        </p:nvSpPr>
        <p:spPr bwMode="auto">
          <a:xfrm>
            <a:off x="6804248" y="262389"/>
            <a:ext cx="2160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ea typeface="Arial" charset="0"/>
                <a:cs typeface="Arial" charset="0"/>
              </a:rPr>
              <a:t>Hyperuricemia</a:t>
            </a:r>
          </a:p>
          <a:p>
            <a:pPr algn="ctr"/>
            <a:endParaRPr lang="nl-NL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330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4" r="3217" b="50000"/>
          <a:stretch/>
        </p:blipFill>
        <p:spPr>
          <a:xfrm>
            <a:off x="369129" y="2996952"/>
            <a:ext cx="8640960" cy="240441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553734" y="1847296"/>
            <a:ext cx="4003771" cy="917729"/>
            <a:chOff x="2123728" y="1518752"/>
            <a:chExt cx="4608512" cy="109994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1754596"/>
              <a:ext cx="3489723" cy="864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" name="Groep 47"/>
            <p:cNvGrpSpPr/>
            <p:nvPr/>
          </p:nvGrpSpPr>
          <p:grpSpPr>
            <a:xfrm>
              <a:off x="4426700" y="1518752"/>
              <a:ext cx="649356" cy="326072"/>
              <a:chOff x="3709932" y="1090701"/>
              <a:chExt cx="1295400" cy="792163"/>
            </a:xfrm>
          </p:grpSpPr>
          <p:sp>
            <p:nvSpPr>
              <p:cNvPr id="12" name="Diagonale streep 43"/>
              <p:cNvSpPr/>
              <p:nvPr/>
            </p:nvSpPr>
            <p:spPr bwMode="auto">
              <a:xfrm rot="623302">
                <a:off x="3709932" y="1479639"/>
                <a:ext cx="704850" cy="111125"/>
              </a:xfrm>
              <a:prstGeom prst="diagStrip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Diagonale streep 44"/>
              <p:cNvSpPr/>
              <p:nvPr/>
            </p:nvSpPr>
            <p:spPr bwMode="auto">
              <a:xfrm rot="7450113">
                <a:off x="3944882" y="1425664"/>
                <a:ext cx="792163" cy="122237"/>
              </a:xfrm>
              <a:prstGeom prst="diagStrip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Diagonale streep 45"/>
              <p:cNvSpPr/>
              <p:nvPr/>
            </p:nvSpPr>
            <p:spPr bwMode="auto">
              <a:xfrm rot="1855922">
                <a:off x="3833757" y="1462176"/>
                <a:ext cx="1171575" cy="90488"/>
              </a:xfrm>
              <a:prstGeom prst="diagStrip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Diagonale streep 46"/>
              <p:cNvSpPr/>
              <p:nvPr/>
            </p:nvSpPr>
            <p:spPr bwMode="auto">
              <a:xfrm rot="20763640">
                <a:off x="3848045" y="1487576"/>
                <a:ext cx="817562" cy="41275"/>
              </a:xfrm>
              <a:prstGeom prst="diagStrip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lum bright="20000"/>
            </a:blip>
            <a:srcRect/>
            <a:stretch>
              <a:fillRect/>
            </a:stretch>
          </p:blipFill>
          <p:spPr bwMode="auto">
            <a:xfrm>
              <a:off x="6300192" y="2132856"/>
              <a:ext cx="432048" cy="303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oep 51"/>
            <p:cNvGrpSpPr/>
            <p:nvPr/>
          </p:nvGrpSpPr>
          <p:grpSpPr>
            <a:xfrm>
              <a:off x="2123728" y="1916832"/>
              <a:ext cx="648071" cy="519648"/>
              <a:chOff x="2123728" y="1704561"/>
              <a:chExt cx="4997659" cy="4332319"/>
            </a:xfrm>
          </p:grpSpPr>
          <p:sp>
            <p:nvSpPr>
              <p:cNvPr id="8" name="Vrije vorm 52"/>
              <p:cNvSpPr/>
              <p:nvPr/>
            </p:nvSpPr>
            <p:spPr>
              <a:xfrm>
                <a:off x="3445565" y="1704561"/>
                <a:ext cx="3675822" cy="3665883"/>
              </a:xfrm>
              <a:custGeom>
                <a:avLst/>
                <a:gdLst>
                  <a:gd name="connsiteX0" fmla="*/ 1007165 w 3675822"/>
                  <a:gd name="connsiteY0" fmla="*/ 491987 h 3665883"/>
                  <a:gd name="connsiteX1" fmla="*/ 430696 w 3675822"/>
                  <a:gd name="connsiteY1" fmla="*/ 1038639 h 3665883"/>
                  <a:gd name="connsiteX2" fmla="*/ 82826 w 3675822"/>
                  <a:gd name="connsiteY2" fmla="*/ 2231335 h 3665883"/>
                  <a:gd name="connsiteX3" fmla="*/ 927652 w 3675822"/>
                  <a:gd name="connsiteY3" fmla="*/ 3433969 h 3665883"/>
                  <a:gd name="connsiteX4" fmla="*/ 2796209 w 3675822"/>
                  <a:gd name="connsiteY4" fmla="*/ 3384274 h 3665883"/>
                  <a:gd name="connsiteX5" fmla="*/ 3591339 w 3675822"/>
                  <a:gd name="connsiteY5" fmla="*/ 1744317 h 3665883"/>
                  <a:gd name="connsiteX6" fmla="*/ 3303105 w 3675822"/>
                  <a:gd name="connsiteY6" fmla="*/ 879613 h 3665883"/>
                  <a:gd name="connsiteX7" fmla="*/ 2090531 w 3675822"/>
                  <a:gd name="connsiteY7" fmla="*/ 64604 h 3665883"/>
                  <a:gd name="connsiteX8" fmla="*/ 1007165 w 3675822"/>
                  <a:gd name="connsiteY8" fmla="*/ 491987 h 366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75822" h="3665883">
                    <a:moveTo>
                      <a:pt x="1007165" y="491987"/>
                    </a:moveTo>
                    <a:cubicBezTo>
                      <a:pt x="730526" y="654326"/>
                      <a:pt x="584753" y="748748"/>
                      <a:pt x="430696" y="1038639"/>
                    </a:cubicBezTo>
                    <a:cubicBezTo>
                      <a:pt x="276640" y="1328530"/>
                      <a:pt x="0" y="1832113"/>
                      <a:pt x="82826" y="2231335"/>
                    </a:cubicBezTo>
                    <a:cubicBezTo>
                      <a:pt x="165652" y="2630557"/>
                      <a:pt x="475422" y="3241813"/>
                      <a:pt x="927652" y="3433969"/>
                    </a:cubicBezTo>
                    <a:cubicBezTo>
                      <a:pt x="1379882" y="3626125"/>
                      <a:pt x="2352261" y="3665883"/>
                      <a:pt x="2796209" y="3384274"/>
                    </a:cubicBezTo>
                    <a:cubicBezTo>
                      <a:pt x="3240157" y="3102665"/>
                      <a:pt x="3506856" y="2161760"/>
                      <a:pt x="3591339" y="1744317"/>
                    </a:cubicBezTo>
                    <a:cubicBezTo>
                      <a:pt x="3675822" y="1326874"/>
                      <a:pt x="3553240" y="1159565"/>
                      <a:pt x="3303105" y="879613"/>
                    </a:cubicBezTo>
                    <a:cubicBezTo>
                      <a:pt x="3052970" y="599661"/>
                      <a:pt x="2473188" y="129208"/>
                      <a:pt x="2090531" y="64604"/>
                    </a:cubicBezTo>
                    <a:cubicBezTo>
                      <a:pt x="1707874" y="0"/>
                      <a:pt x="1283804" y="329648"/>
                      <a:pt x="1007165" y="491987"/>
                    </a:cubicBezTo>
                    <a:close/>
                  </a:path>
                </a:pathLst>
              </a:custGeom>
              <a:solidFill>
                <a:srgbClr val="EEDDFF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" name="Vrije vorm 53"/>
              <p:cNvSpPr/>
              <p:nvPr/>
            </p:nvSpPr>
            <p:spPr>
              <a:xfrm rot="21417231">
                <a:off x="3931381" y="2625973"/>
                <a:ext cx="2366051" cy="2543344"/>
              </a:xfrm>
              <a:custGeom>
                <a:avLst/>
                <a:gdLst>
                  <a:gd name="connsiteX0" fmla="*/ 810040 w 2059057"/>
                  <a:gd name="connsiteY0" fmla="*/ 43070 h 2630557"/>
                  <a:gd name="connsiteX1" fmla="*/ 233570 w 2059057"/>
                  <a:gd name="connsiteY1" fmla="*/ 311427 h 2630557"/>
                  <a:gd name="connsiteX2" fmla="*/ 24848 w 2059057"/>
                  <a:gd name="connsiteY2" fmla="*/ 987287 h 2630557"/>
                  <a:gd name="connsiteX3" fmla="*/ 84483 w 2059057"/>
                  <a:gd name="connsiteY3" fmla="*/ 1812235 h 2630557"/>
                  <a:gd name="connsiteX4" fmla="*/ 323022 w 2059057"/>
                  <a:gd name="connsiteY4" fmla="*/ 2358887 h 2630557"/>
                  <a:gd name="connsiteX5" fmla="*/ 1346753 w 2059057"/>
                  <a:gd name="connsiteY5" fmla="*/ 2537792 h 2630557"/>
                  <a:gd name="connsiteX6" fmla="*/ 2032553 w 2059057"/>
                  <a:gd name="connsiteY6" fmla="*/ 1802296 h 2630557"/>
                  <a:gd name="connsiteX7" fmla="*/ 1505779 w 2059057"/>
                  <a:gd name="connsiteY7" fmla="*/ 1106557 h 2630557"/>
                  <a:gd name="connsiteX8" fmla="*/ 1098274 w 2059057"/>
                  <a:gd name="connsiteY8" fmla="*/ 1136374 h 2630557"/>
                  <a:gd name="connsiteX9" fmla="*/ 1138031 w 2059057"/>
                  <a:gd name="connsiteY9" fmla="*/ 728870 h 2630557"/>
                  <a:gd name="connsiteX10" fmla="*/ 1326874 w 2059057"/>
                  <a:gd name="connsiteY10" fmla="*/ 281609 h 2630557"/>
                  <a:gd name="connsiteX11" fmla="*/ 869674 w 2059057"/>
                  <a:gd name="connsiteY11" fmla="*/ 53009 h 2630557"/>
                  <a:gd name="connsiteX12" fmla="*/ 810040 w 2059057"/>
                  <a:gd name="connsiteY12" fmla="*/ 43070 h 2630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59057" h="2630557">
                    <a:moveTo>
                      <a:pt x="810040" y="43070"/>
                    </a:moveTo>
                    <a:cubicBezTo>
                      <a:pt x="704023" y="86140"/>
                      <a:pt x="364435" y="154058"/>
                      <a:pt x="233570" y="311427"/>
                    </a:cubicBezTo>
                    <a:cubicBezTo>
                      <a:pt x="102705" y="468796"/>
                      <a:pt x="49696" y="737153"/>
                      <a:pt x="24848" y="987287"/>
                    </a:cubicBezTo>
                    <a:cubicBezTo>
                      <a:pt x="0" y="1237421"/>
                      <a:pt x="34787" y="1583635"/>
                      <a:pt x="84483" y="1812235"/>
                    </a:cubicBezTo>
                    <a:cubicBezTo>
                      <a:pt x="134179" y="2040835"/>
                      <a:pt x="112644" y="2237961"/>
                      <a:pt x="323022" y="2358887"/>
                    </a:cubicBezTo>
                    <a:cubicBezTo>
                      <a:pt x="533400" y="2479813"/>
                      <a:pt x="1061831" y="2630557"/>
                      <a:pt x="1346753" y="2537792"/>
                    </a:cubicBezTo>
                    <a:cubicBezTo>
                      <a:pt x="1631675" y="2445027"/>
                      <a:pt x="2006049" y="2040835"/>
                      <a:pt x="2032553" y="1802296"/>
                    </a:cubicBezTo>
                    <a:cubicBezTo>
                      <a:pt x="2059057" y="1563757"/>
                      <a:pt x="1661492" y="1217544"/>
                      <a:pt x="1505779" y="1106557"/>
                    </a:cubicBezTo>
                    <a:cubicBezTo>
                      <a:pt x="1350066" y="995570"/>
                      <a:pt x="1159565" y="1199322"/>
                      <a:pt x="1098274" y="1136374"/>
                    </a:cubicBezTo>
                    <a:cubicBezTo>
                      <a:pt x="1036983" y="1073426"/>
                      <a:pt x="1099931" y="871331"/>
                      <a:pt x="1138031" y="728870"/>
                    </a:cubicBezTo>
                    <a:cubicBezTo>
                      <a:pt x="1176131" y="586409"/>
                      <a:pt x="1371600" y="394253"/>
                      <a:pt x="1326874" y="281609"/>
                    </a:cubicBezTo>
                    <a:cubicBezTo>
                      <a:pt x="1282148" y="168966"/>
                      <a:pt x="957469" y="92765"/>
                      <a:pt x="869674" y="53009"/>
                    </a:cubicBezTo>
                    <a:cubicBezTo>
                      <a:pt x="781879" y="13253"/>
                      <a:pt x="916057" y="0"/>
                      <a:pt x="810040" y="43070"/>
                    </a:cubicBezTo>
                    <a:close/>
                  </a:path>
                </a:pathLst>
              </a:custGeom>
              <a:solidFill>
                <a:srgbClr val="3E006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n>
                    <a:solidFill>
                      <a:srgbClr val="AC75D5"/>
                    </a:solidFill>
                  </a:ln>
                </a:endParaRPr>
              </a:p>
            </p:txBody>
          </p:sp>
          <p:sp>
            <p:nvSpPr>
              <p:cNvPr id="10" name="Vrije vorm 54"/>
              <p:cNvSpPr/>
              <p:nvPr/>
            </p:nvSpPr>
            <p:spPr>
              <a:xfrm rot="5400000">
                <a:off x="2122153" y="4294670"/>
                <a:ext cx="1743785" cy="1740636"/>
              </a:xfrm>
              <a:custGeom>
                <a:avLst/>
                <a:gdLst>
                  <a:gd name="connsiteX0" fmla="*/ 1007165 w 3675822"/>
                  <a:gd name="connsiteY0" fmla="*/ 491987 h 3665883"/>
                  <a:gd name="connsiteX1" fmla="*/ 430696 w 3675822"/>
                  <a:gd name="connsiteY1" fmla="*/ 1038639 h 3665883"/>
                  <a:gd name="connsiteX2" fmla="*/ 82826 w 3675822"/>
                  <a:gd name="connsiteY2" fmla="*/ 2231335 h 3665883"/>
                  <a:gd name="connsiteX3" fmla="*/ 927652 w 3675822"/>
                  <a:gd name="connsiteY3" fmla="*/ 3433969 h 3665883"/>
                  <a:gd name="connsiteX4" fmla="*/ 2796209 w 3675822"/>
                  <a:gd name="connsiteY4" fmla="*/ 3384274 h 3665883"/>
                  <a:gd name="connsiteX5" fmla="*/ 3591339 w 3675822"/>
                  <a:gd name="connsiteY5" fmla="*/ 1744317 h 3665883"/>
                  <a:gd name="connsiteX6" fmla="*/ 3303105 w 3675822"/>
                  <a:gd name="connsiteY6" fmla="*/ 879613 h 3665883"/>
                  <a:gd name="connsiteX7" fmla="*/ 2090531 w 3675822"/>
                  <a:gd name="connsiteY7" fmla="*/ 64604 h 3665883"/>
                  <a:gd name="connsiteX8" fmla="*/ 1007165 w 3675822"/>
                  <a:gd name="connsiteY8" fmla="*/ 491987 h 366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75822" h="3665883">
                    <a:moveTo>
                      <a:pt x="1007165" y="491987"/>
                    </a:moveTo>
                    <a:cubicBezTo>
                      <a:pt x="730526" y="654326"/>
                      <a:pt x="584753" y="748748"/>
                      <a:pt x="430696" y="1038639"/>
                    </a:cubicBezTo>
                    <a:cubicBezTo>
                      <a:pt x="276640" y="1328530"/>
                      <a:pt x="0" y="1832113"/>
                      <a:pt x="82826" y="2231335"/>
                    </a:cubicBezTo>
                    <a:cubicBezTo>
                      <a:pt x="165652" y="2630557"/>
                      <a:pt x="475422" y="3241813"/>
                      <a:pt x="927652" y="3433969"/>
                    </a:cubicBezTo>
                    <a:cubicBezTo>
                      <a:pt x="1379882" y="3626125"/>
                      <a:pt x="2352261" y="3665883"/>
                      <a:pt x="2796209" y="3384274"/>
                    </a:cubicBezTo>
                    <a:cubicBezTo>
                      <a:pt x="3240157" y="3102665"/>
                      <a:pt x="3506856" y="2161760"/>
                      <a:pt x="3591339" y="1744317"/>
                    </a:cubicBezTo>
                    <a:cubicBezTo>
                      <a:pt x="3675822" y="1326874"/>
                      <a:pt x="3553240" y="1159565"/>
                      <a:pt x="3303105" y="879613"/>
                    </a:cubicBezTo>
                    <a:cubicBezTo>
                      <a:pt x="3052970" y="599661"/>
                      <a:pt x="2473188" y="129208"/>
                      <a:pt x="2090531" y="64604"/>
                    </a:cubicBezTo>
                    <a:cubicBezTo>
                      <a:pt x="1707874" y="0"/>
                      <a:pt x="1283804" y="329648"/>
                      <a:pt x="1007165" y="491987"/>
                    </a:cubicBezTo>
                    <a:close/>
                  </a:path>
                </a:pathLst>
              </a:custGeom>
              <a:solidFill>
                <a:srgbClr val="E2C5FF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Vrije vorm 55"/>
              <p:cNvSpPr/>
              <p:nvPr/>
            </p:nvSpPr>
            <p:spPr>
              <a:xfrm>
                <a:off x="2195737" y="4534609"/>
                <a:ext cx="1368152" cy="1414670"/>
              </a:xfrm>
              <a:custGeom>
                <a:avLst/>
                <a:gdLst>
                  <a:gd name="connsiteX0" fmla="*/ 81170 w 1212574"/>
                  <a:gd name="connsiteY0" fmla="*/ 596348 h 1414670"/>
                  <a:gd name="connsiteX1" fmla="*/ 11596 w 1212574"/>
                  <a:gd name="connsiteY1" fmla="*/ 824948 h 1414670"/>
                  <a:gd name="connsiteX2" fmla="*/ 150744 w 1212574"/>
                  <a:gd name="connsiteY2" fmla="*/ 1143001 h 1414670"/>
                  <a:gd name="connsiteX3" fmla="*/ 707335 w 1212574"/>
                  <a:gd name="connsiteY3" fmla="*/ 1391479 h 1414670"/>
                  <a:gd name="connsiteX4" fmla="*/ 1104900 w 1212574"/>
                  <a:gd name="connsiteY4" fmla="*/ 1282148 h 1414670"/>
                  <a:gd name="connsiteX5" fmla="*/ 1204292 w 1212574"/>
                  <a:gd name="connsiteY5" fmla="*/ 805070 h 1414670"/>
                  <a:gd name="connsiteX6" fmla="*/ 1055205 w 1212574"/>
                  <a:gd name="connsiteY6" fmla="*/ 407505 h 1414670"/>
                  <a:gd name="connsiteX7" fmla="*/ 727214 w 1212574"/>
                  <a:gd name="connsiteY7" fmla="*/ 59635 h 1414670"/>
                  <a:gd name="connsiteX8" fmla="*/ 468796 w 1212574"/>
                  <a:gd name="connsiteY8" fmla="*/ 49696 h 1414670"/>
                  <a:gd name="connsiteX9" fmla="*/ 299831 w 1212574"/>
                  <a:gd name="connsiteY9" fmla="*/ 69574 h 1414670"/>
                  <a:gd name="connsiteX10" fmla="*/ 200440 w 1212574"/>
                  <a:gd name="connsiteY10" fmla="*/ 159027 h 1414670"/>
                  <a:gd name="connsiteX11" fmla="*/ 130866 w 1212574"/>
                  <a:gd name="connsiteY11" fmla="*/ 327992 h 1414670"/>
                  <a:gd name="connsiteX12" fmla="*/ 71231 w 1212574"/>
                  <a:gd name="connsiteY12" fmla="*/ 377687 h 1414670"/>
                  <a:gd name="connsiteX13" fmla="*/ 81170 w 1212574"/>
                  <a:gd name="connsiteY13" fmla="*/ 596348 h 141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2574" h="1414670">
                    <a:moveTo>
                      <a:pt x="81170" y="596348"/>
                    </a:moveTo>
                    <a:cubicBezTo>
                      <a:pt x="71231" y="670891"/>
                      <a:pt x="0" y="733839"/>
                      <a:pt x="11596" y="824948"/>
                    </a:cubicBezTo>
                    <a:cubicBezTo>
                      <a:pt x="23192" y="916057"/>
                      <a:pt x="34788" y="1048579"/>
                      <a:pt x="150744" y="1143001"/>
                    </a:cubicBezTo>
                    <a:cubicBezTo>
                      <a:pt x="266700" y="1237423"/>
                      <a:pt x="548309" y="1368288"/>
                      <a:pt x="707335" y="1391479"/>
                    </a:cubicBezTo>
                    <a:cubicBezTo>
                      <a:pt x="866361" y="1414670"/>
                      <a:pt x="1022074" y="1379883"/>
                      <a:pt x="1104900" y="1282148"/>
                    </a:cubicBezTo>
                    <a:cubicBezTo>
                      <a:pt x="1187726" y="1184413"/>
                      <a:pt x="1212574" y="950844"/>
                      <a:pt x="1204292" y="805070"/>
                    </a:cubicBezTo>
                    <a:cubicBezTo>
                      <a:pt x="1196010" y="659296"/>
                      <a:pt x="1134718" y="531744"/>
                      <a:pt x="1055205" y="407505"/>
                    </a:cubicBezTo>
                    <a:cubicBezTo>
                      <a:pt x="975692" y="283266"/>
                      <a:pt x="824949" y="119270"/>
                      <a:pt x="727214" y="59635"/>
                    </a:cubicBezTo>
                    <a:cubicBezTo>
                      <a:pt x="629479" y="0"/>
                      <a:pt x="540026" y="48040"/>
                      <a:pt x="468796" y="49696"/>
                    </a:cubicBezTo>
                    <a:cubicBezTo>
                      <a:pt x="397566" y="51352"/>
                      <a:pt x="344557" y="51352"/>
                      <a:pt x="299831" y="69574"/>
                    </a:cubicBezTo>
                    <a:cubicBezTo>
                      <a:pt x="255105" y="87796"/>
                      <a:pt x="228601" y="115957"/>
                      <a:pt x="200440" y="159027"/>
                    </a:cubicBezTo>
                    <a:cubicBezTo>
                      <a:pt x="172279" y="202097"/>
                      <a:pt x="152401" y="291549"/>
                      <a:pt x="130866" y="327992"/>
                    </a:cubicBezTo>
                    <a:cubicBezTo>
                      <a:pt x="109331" y="364435"/>
                      <a:pt x="81170" y="337931"/>
                      <a:pt x="71231" y="377687"/>
                    </a:cubicBezTo>
                    <a:cubicBezTo>
                      <a:pt x="61292" y="417444"/>
                      <a:pt x="91109" y="521805"/>
                      <a:pt x="81170" y="596348"/>
                    </a:cubicBezTo>
                    <a:close/>
                  </a:path>
                </a:pathLst>
              </a:custGeom>
              <a:solidFill>
                <a:srgbClr val="3E0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16" name="Titel 3"/>
          <p:cNvSpPr txBox="1">
            <a:spLocks/>
          </p:cNvSpPr>
          <p:nvPr/>
        </p:nvSpPr>
        <p:spPr bwMode="auto">
          <a:xfrm>
            <a:off x="487168" y="615245"/>
            <a:ext cx="8136904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uLnTx/>
                <a:uFillTx/>
                <a:ea typeface="+mj-ea"/>
                <a:cs typeface="+mj-cs"/>
              </a:rPr>
              <a:t>Enhanced ex-vivo cytokine production in gout patients 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uLnTx/>
                <a:uFillTx/>
                <a:ea typeface="+mj-ea"/>
                <a:cs typeface="+mj-cs"/>
              </a:rPr>
              <a:t>compared to </a:t>
            </a:r>
            <a:r>
              <a:rPr lang="en-US" sz="2400" b="1" dirty="0">
                <a:ea typeface="+mj-ea"/>
                <a:cs typeface="+mj-cs"/>
              </a:rPr>
              <a:t>healthy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uLnTx/>
                <a:uFillTx/>
                <a:ea typeface="+mj-ea"/>
                <a:cs typeface="+mj-cs"/>
              </a:rPr>
              <a:t>controls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uLnTx/>
              <a:uFillTx/>
              <a:ea typeface="+mj-ea"/>
              <a:cs typeface="Arial Unicode MS" pitchFamily="-112" charset="0"/>
            </a:endParaRPr>
          </a:p>
        </p:txBody>
      </p:sp>
      <p:sp>
        <p:nvSpPr>
          <p:cNvPr id="19" name="TextBox 22">
            <a:extLst>
              <a:ext uri="{FF2B5EF4-FFF2-40B4-BE49-F238E27FC236}">
                <a16:creationId xmlns:a16="http://schemas.microsoft.com/office/drawing/2014/main" id="{9EAA7637-9437-584C-AF18-8DB3CF098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6289675"/>
            <a:ext cx="24320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000" dirty="0" err="1">
                <a:latin typeface="Arial" panose="020B0604020202020204" pitchFamily="34" charset="0"/>
              </a:rPr>
              <a:t>Crisan</a:t>
            </a:r>
            <a:r>
              <a:rPr lang="en-US" altLang="nl-NL" sz="1000" dirty="0">
                <a:latin typeface="Arial" panose="020B0604020202020204" pitchFamily="34" charset="0"/>
              </a:rPr>
              <a:t> TO, </a:t>
            </a:r>
            <a:r>
              <a:rPr lang="en-US" altLang="nl-NL" sz="1000" i="1" dirty="0">
                <a:latin typeface="Arial" panose="020B0604020202020204" pitchFamily="34" charset="0"/>
              </a:rPr>
              <a:t>et al</a:t>
            </a:r>
            <a:r>
              <a:rPr lang="en-US" altLang="nl-NL" sz="1000" dirty="0">
                <a:latin typeface="Arial" panose="020B0604020202020204" pitchFamily="34" charset="0"/>
              </a:rPr>
              <a:t>., Ann Rheum Dis, 2016</a:t>
            </a:r>
          </a:p>
        </p:txBody>
      </p:sp>
      <p:sp>
        <p:nvSpPr>
          <p:cNvPr id="20" name="Titel 3">
            <a:extLst>
              <a:ext uri="{FF2B5EF4-FFF2-40B4-BE49-F238E27FC236}">
                <a16:creationId xmlns:a16="http://schemas.microsoft.com/office/drawing/2014/main" id="{67E0F278-3517-6146-8CB6-23A9E1A2AC08}"/>
              </a:ext>
            </a:extLst>
          </p:cNvPr>
          <p:cNvSpPr txBox="1">
            <a:spLocks/>
          </p:cNvSpPr>
          <p:nvPr/>
        </p:nvSpPr>
        <p:spPr bwMode="auto">
          <a:xfrm>
            <a:off x="1424392" y="5603200"/>
            <a:ext cx="6387590" cy="43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ea typeface="+mj-ea"/>
                <a:cs typeface="+mj-cs"/>
              </a:rPr>
              <a:t>C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uLnTx/>
                <a:uFillTx/>
                <a:ea typeface="+mj-ea"/>
                <a:cs typeface="+mj-cs"/>
              </a:rPr>
              <a:t>ytokine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uLnTx/>
                <a:uFillTx/>
                <a:ea typeface="+mj-ea"/>
                <a:cs typeface="+mj-cs"/>
              </a:rPr>
              <a:t> production is related to urate levels! </a:t>
            </a:r>
          </a:p>
        </p:txBody>
      </p:sp>
      <p:sp>
        <p:nvSpPr>
          <p:cNvPr id="21" name="Rechthoek 4">
            <a:extLst>
              <a:ext uri="{FF2B5EF4-FFF2-40B4-BE49-F238E27FC236}">
                <a16:creationId xmlns:a16="http://schemas.microsoft.com/office/drawing/2014/main" id="{B223614E-3125-BC48-B386-15BFE068C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248" y="262389"/>
            <a:ext cx="2160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ea typeface="Arial" charset="0"/>
                <a:cs typeface="Arial" charset="0"/>
              </a:rPr>
              <a:t>Hyperuricemia</a:t>
            </a:r>
          </a:p>
          <a:p>
            <a:pPr algn="ctr"/>
            <a:endParaRPr lang="nl-NL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733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836712"/>
            <a:ext cx="4919378" cy="407987"/>
          </a:xfrm>
          <a:noFill/>
        </p:spPr>
        <p:txBody>
          <a:bodyPr/>
          <a:lstStyle/>
          <a:p>
            <a:pPr algn="ctr" eaLnBrk="1" hangingPunct="1"/>
            <a:r>
              <a:rPr lang="en-GB" altLang="x-none" sz="2400" b="1" dirty="0">
                <a:solidFill>
                  <a:srgbClr val="000000"/>
                </a:solidFill>
                <a:latin typeface="+mn-lt"/>
                <a:ea typeface="ＭＳ Ｐゴシック" charset="-128"/>
              </a:rPr>
              <a:t>Innate versus specific immunity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5576" y="3861048"/>
            <a:ext cx="4038600" cy="2374900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endParaRPr lang="en-GB" altLang="x-none" sz="2000" dirty="0">
              <a:ea typeface="ＭＳ Ｐゴシック" charset="-128"/>
            </a:endParaRPr>
          </a:p>
          <a:p>
            <a:pPr marL="0" indent="0" eaLnBrk="1" hangingPunct="1">
              <a:buFontTx/>
              <a:buNone/>
            </a:pPr>
            <a:r>
              <a:rPr lang="en-GB" altLang="x-none" sz="2000" b="1" dirty="0">
                <a:ea typeface="ＭＳ Ｐゴシック" charset="-128"/>
              </a:rPr>
              <a:t>Innate immunity: </a:t>
            </a:r>
          </a:p>
          <a:p>
            <a:r>
              <a:rPr lang="en-GB" altLang="x-none" sz="2000" dirty="0">
                <a:ea typeface="ＭＳ Ｐゴシック" charset="-128"/>
              </a:rPr>
              <a:t>Rapid</a:t>
            </a:r>
          </a:p>
          <a:p>
            <a:r>
              <a:rPr lang="en-GB" altLang="x-none" sz="2000" dirty="0">
                <a:ea typeface="ＭＳ Ｐゴシック" charset="-128"/>
              </a:rPr>
              <a:t>Effective </a:t>
            </a:r>
          </a:p>
          <a:p>
            <a:r>
              <a:rPr lang="en-GB" altLang="x-none" sz="2000" dirty="0">
                <a:ea typeface="ＭＳ Ｐゴシック" charset="-128"/>
              </a:rPr>
              <a:t>Not-specific, indiscriminate</a:t>
            </a:r>
          </a:p>
          <a:p>
            <a:r>
              <a:rPr lang="en-GB" altLang="x-none" sz="2000" dirty="0">
                <a:ea typeface="ＭＳ Ｐゴシック" charset="-128"/>
              </a:rPr>
              <a:t>Lacks immunological memory</a:t>
            </a:r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22458" y="3789040"/>
            <a:ext cx="4679950" cy="2663825"/>
          </a:xfrm>
          <a:noFill/>
        </p:spPr>
        <p:txBody>
          <a:bodyPr/>
          <a:lstStyle/>
          <a:p>
            <a:pPr marL="0" indent="0" eaLnBrk="1" hangingPunct="1">
              <a:buNone/>
            </a:pPr>
            <a:endParaRPr lang="en-GB" altLang="x-none" sz="2000" dirty="0">
              <a:ea typeface="ＭＳ Ｐゴシック" charset="-128"/>
            </a:endParaRPr>
          </a:p>
          <a:p>
            <a:pPr marL="0" indent="0" eaLnBrk="1" hangingPunct="1">
              <a:buNone/>
            </a:pPr>
            <a:r>
              <a:rPr lang="en-GB" altLang="x-none" sz="2000" b="1" dirty="0">
                <a:ea typeface="ＭＳ Ｐゴシック" charset="-128"/>
              </a:rPr>
              <a:t>Adaptive immunity: </a:t>
            </a:r>
            <a:endParaRPr lang="en-GB" altLang="x-none" sz="2000" dirty="0">
              <a:ea typeface="ＭＳ Ｐゴシック" charset="-128"/>
            </a:endParaRPr>
          </a:p>
          <a:p>
            <a:pPr eaLnBrk="1" hangingPunct="1">
              <a:buFont typeface="Arial" charset="0"/>
              <a:buChar char="•"/>
            </a:pPr>
            <a:r>
              <a:rPr lang="en-GB" altLang="x-none" sz="2000" dirty="0">
                <a:ea typeface="ＭＳ Ｐゴシック" charset="-128"/>
              </a:rPr>
              <a:t>Needs 10-14 days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GB" altLang="x-none" sz="2000" dirty="0">
                <a:ea typeface="ＭＳ Ｐゴシック" charset="-128"/>
              </a:rPr>
              <a:t>A specific activation against a particular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GB" altLang="x-none" sz="2000" dirty="0">
                <a:ea typeface="ＭＳ Ｐゴシック" charset="-128"/>
              </a:rPr>
              <a:t>Microorganism, enhancing the effectivity of the response</a:t>
            </a:r>
          </a:p>
          <a:p>
            <a:pPr eaLnBrk="1" hangingPunct="1">
              <a:buFont typeface="Arial" charset="0"/>
              <a:buChar char="•"/>
            </a:pPr>
            <a:r>
              <a:rPr lang="en-GB" altLang="x-none" sz="2000" dirty="0">
                <a:ea typeface="ＭＳ Ｐゴシック" charset="-128"/>
              </a:rPr>
              <a:t>Builds immunological memory</a:t>
            </a:r>
          </a:p>
        </p:txBody>
      </p:sp>
      <p:pic>
        <p:nvPicPr>
          <p:cNvPr id="1638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51" y="1700808"/>
            <a:ext cx="3690937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38811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ytokine responses in relation to Age"/>
          <p:cNvSpPr txBox="1">
            <a:spLocks noGrp="1"/>
          </p:cNvSpPr>
          <p:nvPr>
            <p:ph type="title" idx="4294967295"/>
          </p:nvPr>
        </p:nvSpPr>
        <p:spPr>
          <a:xfrm>
            <a:off x="504825" y="87312"/>
            <a:ext cx="8099425" cy="53340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400">
                <a:solidFill>
                  <a:srgbClr val="000000"/>
                </a:solidFill>
              </a:defRPr>
            </a:lvl1pPr>
          </a:lstStyle>
          <a:p>
            <a:r>
              <a:rPr dirty="0"/>
              <a:t>Cytokine responses in relation to </a:t>
            </a:r>
            <a:r>
              <a:rPr lang="en-US" dirty="0"/>
              <a:t>serum Urate</a:t>
            </a:r>
            <a:endParaRPr dirty="0"/>
          </a:p>
        </p:txBody>
      </p:sp>
      <p:sp>
        <p:nvSpPr>
          <p:cNvPr id="270" name="500 FG project"/>
          <p:cNvSpPr txBox="1"/>
          <p:nvPr/>
        </p:nvSpPr>
        <p:spPr>
          <a:xfrm>
            <a:off x="609412" y="715983"/>
            <a:ext cx="163493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500 FG project</a:t>
            </a:r>
            <a:endParaRPr lang="en-US" dirty="0"/>
          </a:p>
          <a:p>
            <a:r>
              <a:rPr lang="nl-NL" dirty="0" err="1"/>
              <a:t>Healthy</a:t>
            </a:r>
            <a:r>
              <a:rPr lang="nl-NL" dirty="0"/>
              <a:t> subjects</a:t>
            </a:r>
            <a:endParaRPr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02BA521-D572-244C-8032-8E72E2DF2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28739"/>
            <a:ext cx="3744416" cy="5180581"/>
          </a:xfrm>
          <a:prstGeom prst="rect">
            <a:avLst/>
          </a:prstGeom>
        </p:spPr>
      </p:pic>
      <p:sp>
        <p:nvSpPr>
          <p:cNvPr id="11" name="Ter Horst R, Jaeger M, et al. Cell. 2016 ;167(4):1111-1124.…">
            <a:extLst>
              <a:ext uri="{FF2B5EF4-FFF2-40B4-BE49-F238E27FC236}">
                <a16:creationId xmlns:a16="http://schemas.microsoft.com/office/drawing/2014/main" id="{6F6353A2-03FB-8D41-8E26-FF08E7E4115F}"/>
              </a:ext>
            </a:extLst>
          </p:cNvPr>
          <p:cNvSpPr txBox="1"/>
          <p:nvPr/>
        </p:nvSpPr>
        <p:spPr>
          <a:xfrm>
            <a:off x="479425" y="6308725"/>
            <a:ext cx="3181318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/>
            </a:pPr>
            <a:r>
              <a:rPr lang="nl-NL" dirty="0" err="1"/>
              <a:t>Kluck</a:t>
            </a:r>
            <a:r>
              <a:rPr lang="nl-NL" dirty="0"/>
              <a:t> V, </a:t>
            </a:r>
            <a:r>
              <a:rPr lang="nl-NL" dirty="0" err="1"/>
              <a:t>Cleophas</a:t>
            </a:r>
            <a:r>
              <a:rPr lang="nl-NL" dirty="0"/>
              <a:t> MC, </a:t>
            </a:r>
            <a:r>
              <a:rPr lang="nl-NL" dirty="0" err="1"/>
              <a:t>Crisan</a:t>
            </a:r>
            <a:r>
              <a:rPr lang="nl-NL" dirty="0"/>
              <a:t> TO, </a:t>
            </a:r>
            <a:r>
              <a:rPr lang="nl-NL" i="1" dirty="0"/>
              <a:t>et al. </a:t>
            </a:r>
            <a:r>
              <a:rPr lang="nl-NL" dirty="0" err="1"/>
              <a:t>Submitted</a:t>
            </a:r>
            <a:endParaRPr lang="nl-NL" dirty="0"/>
          </a:p>
        </p:txBody>
      </p:sp>
      <p:sp>
        <p:nvSpPr>
          <p:cNvPr id="12" name="Lijn">
            <a:extLst>
              <a:ext uri="{FF2B5EF4-FFF2-40B4-BE49-F238E27FC236}">
                <a16:creationId xmlns:a16="http://schemas.microsoft.com/office/drawing/2014/main" id="{45C11325-AC58-0E46-93AD-D2977D24297C}"/>
              </a:ext>
            </a:extLst>
          </p:cNvPr>
          <p:cNvSpPr/>
          <p:nvPr/>
        </p:nvSpPr>
        <p:spPr>
          <a:xfrm>
            <a:off x="5292080" y="703056"/>
            <a:ext cx="0" cy="552777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  <a:effectLst>
            <a:outerShdw blurRad="63500" dist="20000" dir="5400000" rotWithShape="0">
              <a:srgbClr val="000000">
                <a:alpha val="37998"/>
              </a:srgbClr>
            </a:outerShdw>
          </a:effectLst>
        </p:spPr>
        <p:txBody>
          <a:bodyPr lIns="45719" rIns="45719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541614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4" t="68490"/>
          <a:stretch/>
        </p:blipFill>
        <p:spPr>
          <a:xfrm>
            <a:off x="5560211" y="2392393"/>
            <a:ext cx="2949721" cy="1794492"/>
          </a:xfrm>
          <a:prstGeom prst="rect">
            <a:avLst/>
          </a:prstGeom>
        </p:spPr>
      </p:pic>
      <p:grpSp>
        <p:nvGrpSpPr>
          <p:cNvPr id="3" name="Groep 22"/>
          <p:cNvGrpSpPr/>
          <p:nvPr/>
        </p:nvGrpSpPr>
        <p:grpSpPr>
          <a:xfrm>
            <a:off x="1183311" y="1506518"/>
            <a:ext cx="3172665" cy="698346"/>
            <a:chOff x="1835696" y="1340768"/>
            <a:chExt cx="5112568" cy="1083963"/>
          </a:xfrm>
        </p:grpSpPr>
        <p:grpSp>
          <p:nvGrpSpPr>
            <p:cNvPr id="4" name="Groep 16"/>
            <p:cNvGrpSpPr/>
            <p:nvPr/>
          </p:nvGrpSpPr>
          <p:grpSpPr>
            <a:xfrm>
              <a:off x="2479429" y="1374736"/>
              <a:ext cx="4468835" cy="1049995"/>
              <a:chOff x="2479429" y="1374736"/>
              <a:chExt cx="4468835" cy="1049995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9429" y="1412776"/>
                <a:ext cx="4108795" cy="10119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1" name="Groep 9"/>
              <p:cNvGrpSpPr/>
              <p:nvPr/>
            </p:nvGrpSpPr>
            <p:grpSpPr>
              <a:xfrm>
                <a:off x="5148064" y="1374736"/>
                <a:ext cx="360040" cy="254064"/>
                <a:chOff x="3709932" y="1090701"/>
                <a:chExt cx="1295400" cy="792163"/>
              </a:xfrm>
            </p:grpSpPr>
            <p:sp>
              <p:nvSpPr>
                <p:cNvPr id="13" name="Diagonale streep 10"/>
                <p:cNvSpPr/>
                <p:nvPr/>
              </p:nvSpPr>
              <p:spPr bwMode="auto">
                <a:xfrm rot="623302">
                  <a:off x="3709932" y="1479639"/>
                  <a:ext cx="704850" cy="111125"/>
                </a:xfrm>
                <a:prstGeom prst="diagStrip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l-N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" name="Diagonale streep 11"/>
                <p:cNvSpPr/>
                <p:nvPr/>
              </p:nvSpPr>
              <p:spPr bwMode="auto">
                <a:xfrm rot="7450113">
                  <a:off x="3944882" y="1425664"/>
                  <a:ext cx="792163" cy="122237"/>
                </a:xfrm>
                <a:prstGeom prst="diagStrip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l-N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" name="Diagonale streep 13"/>
                <p:cNvSpPr/>
                <p:nvPr/>
              </p:nvSpPr>
              <p:spPr bwMode="auto">
                <a:xfrm rot="1855922">
                  <a:off x="3833757" y="1462176"/>
                  <a:ext cx="1171575" cy="90488"/>
                </a:xfrm>
                <a:prstGeom prst="diagStrip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l-N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" name="Diagonale streep 14"/>
                <p:cNvSpPr/>
                <p:nvPr/>
              </p:nvSpPr>
              <p:spPr bwMode="auto">
                <a:xfrm rot="20763640">
                  <a:off x="3848045" y="1487576"/>
                  <a:ext cx="817562" cy="41275"/>
                </a:xfrm>
                <a:prstGeom prst="diagStrip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l-NL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12" name="Picture 4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20000"/>
              </a:blip>
              <a:srcRect/>
              <a:stretch>
                <a:fillRect/>
              </a:stretch>
            </p:blipFill>
            <p:spPr bwMode="auto">
              <a:xfrm>
                <a:off x="6516216" y="1556792"/>
                <a:ext cx="432048" cy="303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Groep 17"/>
            <p:cNvGrpSpPr/>
            <p:nvPr/>
          </p:nvGrpSpPr>
          <p:grpSpPr>
            <a:xfrm>
              <a:off x="1835696" y="1340768"/>
              <a:ext cx="648071" cy="519648"/>
              <a:chOff x="2123728" y="1704561"/>
              <a:chExt cx="4997659" cy="4332319"/>
            </a:xfrm>
          </p:grpSpPr>
          <p:sp>
            <p:nvSpPr>
              <p:cNvPr id="6" name="Vrije vorm 18"/>
              <p:cNvSpPr/>
              <p:nvPr/>
            </p:nvSpPr>
            <p:spPr>
              <a:xfrm>
                <a:off x="3445565" y="1704561"/>
                <a:ext cx="3675822" cy="3665883"/>
              </a:xfrm>
              <a:custGeom>
                <a:avLst/>
                <a:gdLst>
                  <a:gd name="connsiteX0" fmla="*/ 1007165 w 3675822"/>
                  <a:gd name="connsiteY0" fmla="*/ 491987 h 3665883"/>
                  <a:gd name="connsiteX1" fmla="*/ 430696 w 3675822"/>
                  <a:gd name="connsiteY1" fmla="*/ 1038639 h 3665883"/>
                  <a:gd name="connsiteX2" fmla="*/ 82826 w 3675822"/>
                  <a:gd name="connsiteY2" fmla="*/ 2231335 h 3665883"/>
                  <a:gd name="connsiteX3" fmla="*/ 927652 w 3675822"/>
                  <a:gd name="connsiteY3" fmla="*/ 3433969 h 3665883"/>
                  <a:gd name="connsiteX4" fmla="*/ 2796209 w 3675822"/>
                  <a:gd name="connsiteY4" fmla="*/ 3384274 h 3665883"/>
                  <a:gd name="connsiteX5" fmla="*/ 3591339 w 3675822"/>
                  <a:gd name="connsiteY5" fmla="*/ 1744317 h 3665883"/>
                  <a:gd name="connsiteX6" fmla="*/ 3303105 w 3675822"/>
                  <a:gd name="connsiteY6" fmla="*/ 879613 h 3665883"/>
                  <a:gd name="connsiteX7" fmla="*/ 2090531 w 3675822"/>
                  <a:gd name="connsiteY7" fmla="*/ 64604 h 3665883"/>
                  <a:gd name="connsiteX8" fmla="*/ 1007165 w 3675822"/>
                  <a:gd name="connsiteY8" fmla="*/ 491987 h 366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75822" h="3665883">
                    <a:moveTo>
                      <a:pt x="1007165" y="491987"/>
                    </a:moveTo>
                    <a:cubicBezTo>
                      <a:pt x="730526" y="654326"/>
                      <a:pt x="584753" y="748748"/>
                      <a:pt x="430696" y="1038639"/>
                    </a:cubicBezTo>
                    <a:cubicBezTo>
                      <a:pt x="276640" y="1328530"/>
                      <a:pt x="0" y="1832113"/>
                      <a:pt x="82826" y="2231335"/>
                    </a:cubicBezTo>
                    <a:cubicBezTo>
                      <a:pt x="165652" y="2630557"/>
                      <a:pt x="475422" y="3241813"/>
                      <a:pt x="927652" y="3433969"/>
                    </a:cubicBezTo>
                    <a:cubicBezTo>
                      <a:pt x="1379882" y="3626125"/>
                      <a:pt x="2352261" y="3665883"/>
                      <a:pt x="2796209" y="3384274"/>
                    </a:cubicBezTo>
                    <a:cubicBezTo>
                      <a:pt x="3240157" y="3102665"/>
                      <a:pt x="3506856" y="2161760"/>
                      <a:pt x="3591339" y="1744317"/>
                    </a:cubicBezTo>
                    <a:cubicBezTo>
                      <a:pt x="3675822" y="1326874"/>
                      <a:pt x="3553240" y="1159565"/>
                      <a:pt x="3303105" y="879613"/>
                    </a:cubicBezTo>
                    <a:cubicBezTo>
                      <a:pt x="3052970" y="599661"/>
                      <a:pt x="2473188" y="129208"/>
                      <a:pt x="2090531" y="64604"/>
                    </a:cubicBezTo>
                    <a:cubicBezTo>
                      <a:pt x="1707874" y="0"/>
                      <a:pt x="1283804" y="329648"/>
                      <a:pt x="1007165" y="491987"/>
                    </a:cubicBezTo>
                    <a:close/>
                  </a:path>
                </a:pathLst>
              </a:custGeom>
              <a:solidFill>
                <a:srgbClr val="EEDDFF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" name="Vrije vorm 19"/>
              <p:cNvSpPr/>
              <p:nvPr/>
            </p:nvSpPr>
            <p:spPr>
              <a:xfrm rot="21417231">
                <a:off x="3931381" y="2625973"/>
                <a:ext cx="2366051" cy="2543344"/>
              </a:xfrm>
              <a:custGeom>
                <a:avLst/>
                <a:gdLst>
                  <a:gd name="connsiteX0" fmla="*/ 810040 w 2059057"/>
                  <a:gd name="connsiteY0" fmla="*/ 43070 h 2630557"/>
                  <a:gd name="connsiteX1" fmla="*/ 233570 w 2059057"/>
                  <a:gd name="connsiteY1" fmla="*/ 311427 h 2630557"/>
                  <a:gd name="connsiteX2" fmla="*/ 24848 w 2059057"/>
                  <a:gd name="connsiteY2" fmla="*/ 987287 h 2630557"/>
                  <a:gd name="connsiteX3" fmla="*/ 84483 w 2059057"/>
                  <a:gd name="connsiteY3" fmla="*/ 1812235 h 2630557"/>
                  <a:gd name="connsiteX4" fmla="*/ 323022 w 2059057"/>
                  <a:gd name="connsiteY4" fmla="*/ 2358887 h 2630557"/>
                  <a:gd name="connsiteX5" fmla="*/ 1346753 w 2059057"/>
                  <a:gd name="connsiteY5" fmla="*/ 2537792 h 2630557"/>
                  <a:gd name="connsiteX6" fmla="*/ 2032553 w 2059057"/>
                  <a:gd name="connsiteY6" fmla="*/ 1802296 h 2630557"/>
                  <a:gd name="connsiteX7" fmla="*/ 1505779 w 2059057"/>
                  <a:gd name="connsiteY7" fmla="*/ 1106557 h 2630557"/>
                  <a:gd name="connsiteX8" fmla="*/ 1098274 w 2059057"/>
                  <a:gd name="connsiteY8" fmla="*/ 1136374 h 2630557"/>
                  <a:gd name="connsiteX9" fmla="*/ 1138031 w 2059057"/>
                  <a:gd name="connsiteY9" fmla="*/ 728870 h 2630557"/>
                  <a:gd name="connsiteX10" fmla="*/ 1326874 w 2059057"/>
                  <a:gd name="connsiteY10" fmla="*/ 281609 h 2630557"/>
                  <a:gd name="connsiteX11" fmla="*/ 869674 w 2059057"/>
                  <a:gd name="connsiteY11" fmla="*/ 53009 h 2630557"/>
                  <a:gd name="connsiteX12" fmla="*/ 810040 w 2059057"/>
                  <a:gd name="connsiteY12" fmla="*/ 43070 h 2630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59057" h="2630557">
                    <a:moveTo>
                      <a:pt x="810040" y="43070"/>
                    </a:moveTo>
                    <a:cubicBezTo>
                      <a:pt x="704023" y="86140"/>
                      <a:pt x="364435" y="154058"/>
                      <a:pt x="233570" y="311427"/>
                    </a:cubicBezTo>
                    <a:cubicBezTo>
                      <a:pt x="102705" y="468796"/>
                      <a:pt x="49696" y="737153"/>
                      <a:pt x="24848" y="987287"/>
                    </a:cubicBezTo>
                    <a:cubicBezTo>
                      <a:pt x="0" y="1237421"/>
                      <a:pt x="34787" y="1583635"/>
                      <a:pt x="84483" y="1812235"/>
                    </a:cubicBezTo>
                    <a:cubicBezTo>
                      <a:pt x="134179" y="2040835"/>
                      <a:pt x="112644" y="2237961"/>
                      <a:pt x="323022" y="2358887"/>
                    </a:cubicBezTo>
                    <a:cubicBezTo>
                      <a:pt x="533400" y="2479813"/>
                      <a:pt x="1061831" y="2630557"/>
                      <a:pt x="1346753" y="2537792"/>
                    </a:cubicBezTo>
                    <a:cubicBezTo>
                      <a:pt x="1631675" y="2445027"/>
                      <a:pt x="2006049" y="2040835"/>
                      <a:pt x="2032553" y="1802296"/>
                    </a:cubicBezTo>
                    <a:cubicBezTo>
                      <a:pt x="2059057" y="1563757"/>
                      <a:pt x="1661492" y="1217544"/>
                      <a:pt x="1505779" y="1106557"/>
                    </a:cubicBezTo>
                    <a:cubicBezTo>
                      <a:pt x="1350066" y="995570"/>
                      <a:pt x="1159565" y="1199322"/>
                      <a:pt x="1098274" y="1136374"/>
                    </a:cubicBezTo>
                    <a:cubicBezTo>
                      <a:pt x="1036983" y="1073426"/>
                      <a:pt x="1099931" y="871331"/>
                      <a:pt x="1138031" y="728870"/>
                    </a:cubicBezTo>
                    <a:cubicBezTo>
                      <a:pt x="1176131" y="586409"/>
                      <a:pt x="1371600" y="394253"/>
                      <a:pt x="1326874" y="281609"/>
                    </a:cubicBezTo>
                    <a:cubicBezTo>
                      <a:pt x="1282148" y="168966"/>
                      <a:pt x="957469" y="92765"/>
                      <a:pt x="869674" y="53009"/>
                    </a:cubicBezTo>
                    <a:cubicBezTo>
                      <a:pt x="781879" y="13253"/>
                      <a:pt x="916057" y="0"/>
                      <a:pt x="810040" y="43070"/>
                    </a:cubicBezTo>
                    <a:close/>
                  </a:path>
                </a:pathLst>
              </a:custGeom>
              <a:solidFill>
                <a:srgbClr val="3E006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n>
                    <a:solidFill>
                      <a:srgbClr val="AC75D5"/>
                    </a:solidFill>
                  </a:ln>
                </a:endParaRPr>
              </a:p>
            </p:txBody>
          </p:sp>
          <p:sp>
            <p:nvSpPr>
              <p:cNvPr id="8" name="Vrije vorm 20"/>
              <p:cNvSpPr/>
              <p:nvPr/>
            </p:nvSpPr>
            <p:spPr>
              <a:xfrm rot="5400000">
                <a:off x="2122153" y="4294670"/>
                <a:ext cx="1743785" cy="1740636"/>
              </a:xfrm>
              <a:custGeom>
                <a:avLst/>
                <a:gdLst>
                  <a:gd name="connsiteX0" fmla="*/ 1007165 w 3675822"/>
                  <a:gd name="connsiteY0" fmla="*/ 491987 h 3665883"/>
                  <a:gd name="connsiteX1" fmla="*/ 430696 w 3675822"/>
                  <a:gd name="connsiteY1" fmla="*/ 1038639 h 3665883"/>
                  <a:gd name="connsiteX2" fmla="*/ 82826 w 3675822"/>
                  <a:gd name="connsiteY2" fmla="*/ 2231335 h 3665883"/>
                  <a:gd name="connsiteX3" fmla="*/ 927652 w 3675822"/>
                  <a:gd name="connsiteY3" fmla="*/ 3433969 h 3665883"/>
                  <a:gd name="connsiteX4" fmla="*/ 2796209 w 3675822"/>
                  <a:gd name="connsiteY4" fmla="*/ 3384274 h 3665883"/>
                  <a:gd name="connsiteX5" fmla="*/ 3591339 w 3675822"/>
                  <a:gd name="connsiteY5" fmla="*/ 1744317 h 3665883"/>
                  <a:gd name="connsiteX6" fmla="*/ 3303105 w 3675822"/>
                  <a:gd name="connsiteY6" fmla="*/ 879613 h 3665883"/>
                  <a:gd name="connsiteX7" fmla="*/ 2090531 w 3675822"/>
                  <a:gd name="connsiteY7" fmla="*/ 64604 h 3665883"/>
                  <a:gd name="connsiteX8" fmla="*/ 1007165 w 3675822"/>
                  <a:gd name="connsiteY8" fmla="*/ 491987 h 366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75822" h="3665883">
                    <a:moveTo>
                      <a:pt x="1007165" y="491987"/>
                    </a:moveTo>
                    <a:cubicBezTo>
                      <a:pt x="730526" y="654326"/>
                      <a:pt x="584753" y="748748"/>
                      <a:pt x="430696" y="1038639"/>
                    </a:cubicBezTo>
                    <a:cubicBezTo>
                      <a:pt x="276640" y="1328530"/>
                      <a:pt x="0" y="1832113"/>
                      <a:pt x="82826" y="2231335"/>
                    </a:cubicBezTo>
                    <a:cubicBezTo>
                      <a:pt x="165652" y="2630557"/>
                      <a:pt x="475422" y="3241813"/>
                      <a:pt x="927652" y="3433969"/>
                    </a:cubicBezTo>
                    <a:cubicBezTo>
                      <a:pt x="1379882" y="3626125"/>
                      <a:pt x="2352261" y="3665883"/>
                      <a:pt x="2796209" y="3384274"/>
                    </a:cubicBezTo>
                    <a:cubicBezTo>
                      <a:pt x="3240157" y="3102665"/>
                      <a:pt x="3506856" y="2161760"/>
                      <a:pt x="3591339" y="1744317"/>
                    </a:cubicBezTo>
                    <a:cubicBezTo>
                      <a:pt x="3675822" y="1326874"/>
                      <a:pt x="3553240" y="1159565"/>
                      <a:pt x="3303105" y="879613"/>
                    </a:cubicBezTo>
                    <a:cubicBezTo>
                      <a:pt x="3052970" y="599661"/>
                      <a:pt x="2473188" y="129208"/>
                      <a:pt x="2090531" y="64604"/>
                    </a:cubicBezTo>
                    <a:cubicBezTo>
                      <a:pt x="1707874" y="0"/>
                      <a:pt x="1283804" y="329648"/>
                      <a:pt x="1007165" y="491987"/>
                    </a:cubicBezTo>
                    <a:close/>
                  </a:path>
                </a:pathLst>
              </a:custGeom>
              <a:solidFill>
                <a:srgbClr val="E2C5FF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" name="Vrije vorm 21"/>
              <p:cNvSpPr/>
              <p:nvPr/>
            </p:nvSpPr>
            <p:spPr>
              <a:xfrm>
                <a:off x="2195737" y="4534609"/>
                <a:ext cx="1368152" cy="1414670"/>
              </a:xfrm>
              <a:custGeom>
                <a:avLst/>
                <a:gdLst>
                  <a:gd name="connsiteX0" fmla="*/ 81170 w 1212574"/>
                  <a:gd name="connsiteY0" fmla="*/ 596348 h 1414670"/>
                  <a:gd name="connsiteX1" fmla="*/ 11596 w 1212574"/>
                  <a:gd name="connsiteY1" fmla="*/ 824948 h 1414670"/>
                  <a:gd name="connsiteX2" fmla="*/ 150744 w 1212574"/>
                  <a:gd name="connsiteY2" fmla="*/ 1143001 h 1414670"/>
                  <a:gd name="connsiteX3" fmla="*/ 707335 w 1212574"/>
                  <a:gd name="connsiteY3" fmla="*/ 1391479 h 1414670"/>
                  <a:gd name="connsiteX4" fmla="*/ 1104900 w 1212574"/>
                  <a:gd name="connsiteY4" fmla="*/ 1282148 h 1414670"/>
                  <a:gd name="connsiteX5" fmla="*/ 1204292 w 1212574"/>
                  <a:gd name="connsiteY5" fmla="*/ 805070 h 1414670"/>
                  <a:gd name="connsiteX6" fmla="*/ 1055205 w 1212574"/>
                  <a:gd name="connsiteY6" fmla="*/ 407505 h 1414670"/>
                  <a:gd name="connsiteX7" fmla="*/ 727214 w 1212574"/>
                  <a:gd name="connsiteY7" fmla="*/ 59635 h 1414670"/>
                  <a:gd name="connsiteX8" fmla="*/ 468796 w 1212574"/>
                  <a:gd name="connsiteY8" fmla="*/ 49696 h 1414670"/>
                  <a:gd name="connsiteX9" fmla="*/ 299831 w 1212574"/>
                  <a:gd name="connsiteY9" fmla="*/ 69574 h 1414670"/>
                  <a:gd name="connsiteX10" fmla="*/ 200440 w 1212574"/>
                  <a:gd name="connsiteY10" fmla="*/ 159027 h 1414670"/>
                  <a:gd name="connsiteX11" fmla="*/ 130866 w 1212574"/>
                  <a:gd name="connsiteY11" fmla="*/ 327992 h 1414670"/>
                  <a:gd name="connsiteX12" fmla="*/ 71231 w 1212574"/>
                  <a:gd name="connsiteY12" fmla="*/ 377687 h 1414670"/>
                  <a:gd name="connsiteX13" fmla="*/ 81170 w 1212574"/>
                  <a:gd name="connsiteY13" fmla="*/ 596348 h 141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2574" h="1414670">
                    <a:moveTo>
                      <a:pt x="81170" y="596348"/>
                    </a:moveTo>
                    <a:cubicBezTo>
                      <a:pt x="71231" y="670891"/>
                      <a:pt x="0" y="733839"/>
                      <a:pt x="11596" y="824948"/>
                    </a:cubicBezTo>
                    <a:cubicBezTo>
                      <a:pt x="23192" y="916057"/>
                      <a:pt x="34788" y="1048579"/>
                      <a:pt x="150744" y="1143001"/>
                    </a:cubicBezTo>
                    <a:cubicBezTo>
                      <a:pt x="266700" y="1237423"/>
                      <a:pt x="548309" y="1368288"/>
                      <a:pt x="707335" y="1391479"/>
                    </a:cubicBezTo>
                    <a:cubicBezTo>
                      <a:pt x="866361" y="1414670"/>
                      <a:pt x="1022074" y="1379883"/>
                      <a:pt x="1104900" y="1282148"/>
                    </a:cubicBezTo>
                    <a:cubicBezTo>
                      <a:pt x="1187726" y="1184413"/>
                      <a:pt x="1212574" y="950844"/>
                      <a:pt x="1204292" y="805070"/>
                    </a:cubicBezTo>
                    <a:cubicBezTo>
                      <a:pt x="1196010" y="659296"/>
                      <a:pt x="1134718" y="531744"/>
                      <a:pt x="1055205" y="407505"/>
                    </a:cubicBezTo>
                    <a:cubicBezTo>
                      <a:pt x="975692" y="283266"/>
                      <a:pt x="824949" y="119270"/>
                      <a:pt x="727214" y="59635"/>
                    </a:cubicBezTo>
                    <a:cubicBezTo>
                      <a:pt x="629479" y="0"/>
                      <a:pt x="540026" y="48040"/>
                      <a:pt x="468796" y="49696"/>
                    </a:cubicBezTo>
                    <a:cubicBezTo>
                      <a:pt x="397566" y="51352"/>
                      <a:pt x="344557" y="51352"/>
                      <a:pt x="299831" y="69574"/>
                    </a:cubicBezTo>
                    <a:cubicBezTo>
                      <a:pt x="255105" y="87796"/>
                      <a:pt x="228601" y="115957"/>
                      <a:pt x="200440" y="159027"/>
                    </a:cubicBezTo>
                    <a:cubicBezTo>
                      <a:pt x="172279" y="202097"/>
                      <a:pt x="152401" y="291549"/>
                      <a:pt x="130866" y="327992"/>
                    </a:cubicBezTo>
                    <a:cubicBezTo>
                      <a:pt x="109331" y="364435"/>
                      <a:pt x="81170" y="337931"/>
                      <a:pt x="71231" y="377687"/>
                    </a:cubicBezTo>
                    <a:cubicBezTo>
                      <a:pt x="61292" y="417444"/>
                      <a:pt x="91109" y="521805"/>
                      <a:pt x="81170" y="596348"/>
                    </a:cubicBezTo>
                    <a:close/>
                  </a:path>
                </a:pathLst>
              </a:custGeom>
              <a:solidFill>
                <a:srgbClr val="3E0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17" name="Titel 3"/>
          <p:cNvSpPr txBox="1">
            <a:spLocks/>
          </p:cNvSpPr>
          <p:nvPr/>
        </p:nvSpPr>
        <p:spPr bwMode="auto">
          <a:xfrm>
            <a:off x="1543985" y="609752"/>
            <a:ext cx="613470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uLnTx/>
                <a:uFillTx/>
                <a:ea typeface="+mj-ea"/>
                <a:cs typeface="+mj-cs"/>
              </a:rPr>
              <a:t>In vitro 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uLnTx/>
                <a:uFillTx/>
                <a:ea typeface="+mj-ea"/>
                <a:cs typeface="+mj-cs"/>
              </a:rPr>
              <a:t>induction </a:t>
            </a:r>
            <a:r>
              <a:rPr lang="en-US" sz="2000" b="1" dirty="0">
                <a:ea typeface="+mj-ea"/>
                <a:cs typeface="+mj-cs"/>
              </a:rPr>
              <a:t>“trained immunity” by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+mj-ea"/>
                <a:cs typeface="+mj-cs"/>
              </a:rPr>
              <a:t>soluble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uLnTx/>
                <a:uFillTx/>
                <a:ea typeface="+mj-ea"/>
                <a:cs typeface="+mj-cs"/>
              </a:rPr>
              <a:t> uric acid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uLnTx/>
              <a:uFillTx/>
              <a:ea typeface="+mj-ea"/>
              <a:cs typeface="Arial Unicode MS" pitchFamily="-112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4610" y="2176369"/>
            <a:ext cx="4563454" cy="203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3" t="52738" r="2301" b="3806"/>
          <a:stretch/>
        </p:blipFill>
        <p:spPr>
          <a:xfrm>
            <a:off x="5560211" y="4480625"/>
            <a:ext cx="2805311" cy="1701582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84820" y="4264601"/>
            <a:ext cx="4491236" cy="191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Group 36"/>
          <p:cNvGrpSpPr/>
          <p:nvPr/>
        </p:nvGrpSpPr>
        <p:grpSpPr>
          <a:xfrm>
            <a:off x="5148064" y="1578526"/>
            <a:ext cx="3312368" cy="698346"/>
            <a:chOff x="5389454" y="878306"/>
            <a:chExt cx="3359010" cy="698346"/>
          </a:xfrm>
        </p:grpSpPr>
        <p:grpSp>
          <p:nvGrpSpPr>
            <p:cNvPr id="22" name="Groep 22"/>
            <p:cNvGrpSpPr/>
            <p:nvPr/>
          </p:nvGrpSpPr>
          <p:grpSpPr>
            <a:xfrm>
              <a:off x="5389454" y="878306"/>
              <a:ext cx="3236047" cy="698346"/>
              <a:chOff x="1835696" y="1340768"/>
              <a:chExt cx="5112568" cy="1083963"/>
            </a:xfrm>
          </p:grpSpPr>
          <p:grpSp>
            <p:nvGrpSpPr>
              <p:cNvPr id="23" name="Groep 16"/>
              <p:cNvGrpSpPr/>
              <p:nvPr/>
            </p:nvGrpSpPr>
            <p:grpSpPr>
              <a:xfrm>
                <a:off x="2479429" y="1374736"/>
                <a:ext cx="4468835" cy="1049995"/>
                <a:chOff x="2479429" y="1374736"/>
                <a:chExt cx="4468835" cy="1049995"/>
              </a:xfrm>
            </p:grpSpPr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79429" y="1412776"/>
                  <a:ext cx="4108795" cy="10119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30" name="Groep 9"/>
                <p:cNvGrpSpPr/>
                <p:nvPr/>
              </p:nvGrpSpPr>
              <p:grpSpPr>
                <a:xfrm>
                  <a:off x="5148064" y="1374736"/>
                  <a:ext cx="360040" cy="254064"/>
                  <a:chOff x="3709932" y="1090701"/>
                  <a:chExt cx="1295400" cy="792163"/>
                </a:xfrm>
              </p:grpSpPr>
              <p:sp>
                <p:nvSpPr>
                  <p:cNvPr id="32" name="Diagonale streep 10"/>
                  <p:cNvSpPr/>
                  <p:nvPr/>
                </p:nvSpPr>
                <p:spPr bwMode="auto">
                  <a:xfrm rot="623302">
                    <a:off x="3709932" y="1479639"/>
                    <a:ext cx="704850" cy="111125"/>
                  </a:xfrm>
                  <a:prstGeom prst="diagStripe">
                    <a:avLst/>
                  </a:prstGeom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nl-NL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3" name="Diagonale streep 11"/>
                  <p:cNvSpPr/>
                  <p:nvPr/>
                </p:nvSpPr>
                <p:spPr bwMode="auto">
                  <a:xfrm rot="7450113">
                    <a:off x="3944882" y="1425664"/>
                    <a:ext cx="792163" cy="122237"/>
                  </a:xfrm>
                  <a:prstGeom prst="diagStripe">
                    <a:avLst/>
                  </a:prstGeom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nl-NL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4" name="Diagonale streep 13"/>
                  <p:cNvSpPr/>
                  <p:nvPr/>
                </p:nvSpPr>
                <p:spPr bwMode="auto">
                  <a:xfrm rot="1855922">
                    <a:off x="3833757" y="1462176"/>
                    <a:ext cx="1171575" cy="90488"/>
                  </a:xfrm>
                  <a:prstGeom prst="diagStripe">
                    <a:avLst/>
                  </a:prstGeom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nl-NL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5" name="Diagonale streep 14"/>
                  <p:cNvSpPr/>
                  <p:nvPr/>
                </p:nvSpPr>
                <p:spPr bwMode="auto">
                  <a:xfrm rot="20763640">
                    <a:off x="3848045" y="1487576"/>
                    <a:ext cx="817562" cy="41275"/>
                  </a:xfrm>
                  <a:prstGeom prst="diagStripe">
                    <a:avLst/>
                  </a:prstGeom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nl-NL">
                      <a:solidFill>
                        <a:schemeClr val="tx1"/>
                      </a:solidFill>
                    </a:endParaRPr>
                  </a:p>
                </p:txBody>
              </p:sp>
            </p:grpSp>
            <p:pic>
              <p:nvPicPr>
                <p:cNvPr id="31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lum bright="20000"/>
                </a:blip>
                <a:srcRect/>
                <a:stretch>
                  <a:fillRect/>
                </a:stretch>
              </p:blipFill>
              <p:spPr bwMode="auto">
                <a:xfrm>
                  <a:off x="6516216" y="1556792"/>
                  <a:ext cx="432048" cy="3032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4" name="Groep 17"/>
              <p:cNvGrpSpPr/>
              <p:nvPr/>
            </p:nvGrpSpPr>
            <p:grpSpPr>
              <a:xfrm>
                <a:off x="1835696" y="1340768"/>
                <a:ext cx="648071" cy="519648"/>
                <a:chOff x="2123728" y="1704561"/>
                <a:chExt cx="4997659" cy="4332319"/>
              </a:xfrm>
            </p:grpSpPr>
            <p:sp>
              <p:nvSpPr>
                <p:cNvPr id="25" name="Vrije vorm 18"/>
                <p:cNvSpPr/>
                <p:nvPr/>
              </p:nvSpPr>
              <p:spPr>
                <a:xfrm>
                  <a:off x="3445565" y="1704561"/>
                  <a:ext cx="3675822" cy="3665883"/>
                </a:xfrm>
                <a:custGeom>
                  <a:avLst/>
                  <a:gdLst>
                    <a:gd name="connsiteX0" fmla="*/ 1007165 w 3675822"/>
                    <a:gd name="connsiteY0" fmla="*/ 491987 h 3665883"/>
                    <a:gd name="connsiteX1" fmla="*/ 430696 w 3675822"/>
                    <a:gd name="connsiteY1" fmla="*/ 1038639 h 3665883"/>
                    <a:gd name="connsiteX2" fmla="*/ 82826 w 3675822"/>
                    <a:gd name="connsiteY2" fmla="*/ 2231335 h 3665883"/>
                    <a:gd name="connsiteX3" fmla="*/ 927652 w 3675822"/>
                    <a:gd name="connsiteY3" fmla="*/ 3433969 h 3665883"/>
                    <a:gd name="connsiteX4" fmla="*/ 2796209 w 3675822"/>
                    <a:gd name="connsiteY4" fmla="*/ 3384274 h 3665883"/>
                    <a:gd name="connsiteX5" fmla="*/ 3591339 w 3675822"/>
                    <a:gd name="connsiteY5" fmla="*/ 1744317 h 3665883"/>
                    <a:gd name="connsiteX6" fmla="*/ 3303105 w 3675822"/>
                    <a:gd name="connsiteY6" fmla="*/ 879613 h 3665883"/>
                    <a:gd name="connsiteX7" fmla="*/ 2090531 w 3675822"/>
                    <a:gd name="connsiteY7" fmla="*/ 64604 h 3665883"/>
                    <a:gd name="connsiteX8" fmla="*/ 1007165 w 3675822"/>
                    <a:gd name="connsiteY8" fmla="*/ 491987 h 366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675822" h="3665883">
                      <a:moveTo>
                        <a:pt x="1007165" y="491987"/>
                      </a:moveTo>
                      <a:cubicBezTo>
                        <a:pt x="730526" y="654326"/>
                        <a:pt x="584753" y="748748"/>
                        <a:pt x="430696" y="1038639"/>
                      </a:cubicBezTo>
                      <a:cubicBezTo>
                        <a:pt x="276640" y="1328530"/>
                        <a:pt x="0" y="1832113"/>
                        <a:pt x="82826" y="2231335"/>
                      </a:cubicBezTo>
                      <a:cubicBezTo>
                        <a:pt x="165652" y="2630557"/>
                        <a:pt x="475422" y="3241813"/>
                        <a:pt x="927652" y="3433969"/>
                      </a:cubicBezTo>
                      <a:cubicBezTo>
                        <a:pt x="1379882" y="3626125"/>
                        <a:pt x="2352261" y="3665883"/>
                        <a:pt x="2796209" y="3384274"/>
                      </a:cubicBezTo>
                      <a:cubicBezTo>
                        <a:pt x="3240157" y="3102665"/>
                        <a:pt x="3506856" y="2161760"/>
                        <a:pt x="3591339" y="1744317"/>
                      </a:cubicBezTo>
                      <a:cubicBezTo>
                        <a:pt x="3675822" y="1326874"/>
                        <a:pt x="3553240" y="1159565"/>
                        <a:pt x="3303105" y="879613"/>
                      </a:cubicBezTo>
                      <a:cubicBezTo>
                        <a:pt x="3052970" y="599661"/>
                        <a:pt x="2473188" y="129208"/>
                        <a:pt x="2090531" y="64604"/>
                      </a:cubicBezTo>
                      <a:cubicBezTo>
                        <a:pt x="1707874" y="0"/>
                        <a:pt x="1283804" y="329648"/>
                        <a:pt x="1007165" y="491987"/>
                      </a:cubicBezTo>
                      <a:close/>
                    </a:path>
                  </a:pathLst>
                </a:custGeom>
                <a:solidFill>
                  <a:srgbClr val="EEDDFF"/>
                </a:solidFill>
                <a:ln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6" name="Vrije vorm 19"/>
                <p:cNvSpPr/>
                <p:nvPr/>
              </p:nvSpPr>
              <p:spPr>
                <a:xfrm rot="21417231">
                  <a:off x="3931381" y="2625973"/>
                  <a:ext cx="2366051" cy="2543344"/>
                </a:xfrm>
                <a:custGeom>
                  <a:avLst/>
                  <a:gdLst>
                    <a:gd name="connsiteX0" fmla="*/ 810040 w 2059057"/>
                    <a:gd name="connsiteY0" fmla="*/ 43070 h 2630557"/>
                    <a:gd name="connsiteX1" fmla="*/ 233570 w 2059057"/>
                    <a:gd name="connsiteY1" fmla="*/ 311427 h 2630557"/>
                    <a:gd name="connsiteX2" fmla="*/ 24848 w 2059057"/>
                    <a:gd name="connsiteY2" fmla="*/ 987287 h 2630557"/>
                    <a:gd name="connsiteX3" fmla="*/ 84483 w 2059057"/>
                    <a:gd name="connsiteY3" fmla="*/ 1812235 h 2630557"/>
                    <a:gd name="connsiteX4" fmla="*/ 323022 w 2059057"/>
                    <a:gd name="connsiteY4" fmla="*/ 2358887 h 2630557"/>
                    <a:gd name="connsiteX5" fmla="*/ 1346753 w 2059057"/>
                    <a:gd name="connsiteY5" fmla="*/ 2537792 h 2630557"/>
                    <a:gd name="connsiteX6" fmla="*/ 2032553 w 2059057"/>
                    <a:gd name="connsiteY6" fmla="*/ 1802296 h 2630557"/>
                    <a:gd name="connsiteX7" fmla="*/ 1505779 w 2059057"/>
                    <a:gd name="connsiteY7" fmla="*/ 1106557 h 2630557"/>
                    <a:gd name="connsiteX8" fmla="*/ 1098274 w 2059057"/>
                    <a:gd name="connsiteY8" fmla="*/ 1136374 h 2630557"/>
                    <a:gd name="connsiteX9" fmla="*/ 1138031 w 2059057"/>
                    <a:gd name="connsiteY9" fmla="*/ 728870 h 2630557"/>
                    <a:gd name="connsiteX10" fmla="*/ 1326874 w 2059057"/>
                    <a:gd name="connsiteY10" fmla="*/ 281609 h 2630557"/>
                    <a:gd name="connsiteX11" fmla="*/ 869674 w 2059057"/>
                    <a:gd name="connsiteY11" fmla="*/ 53009 h 2630557"/>
                    <a:gd name="connsiteX12" fmla="*/ 810040 w 2059057"/>
                    <a:gd name="connsiteY12" fmla="*/ 43070 h 2630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59057" h="2630557">
                      <a:moveTo>
                        <a:pt x="810040" y="43070"/>
                      </a:moveTo>
                      <a:cubicBezTo>
                        <a:pt x="704023" y="86140"/>
                        <a:pt x="364435" y="154058"/>
                        <a:pt x="233570" y="311427"/>
                      </a:cubicBezTo>
                      <a:cubicBezTo>
                        <a:pt x="102705" y="468796"/>
                        <a:pt x="49696" y="737153"/>
                        <a:pt x="24848" y="987287"/>
                      </a:cubicBezTo>
                      <a:cubicBezTo>
                        <a:pt x="0" y="1237421"/>
                        <a:pt x="34787" y="1583635"/>
                        <a:pt x="84483" y="1812235"/>
                      </a:cubicBezTo>
                      <a:cubicBezTo>
                        <a:pt x="134179" y="2040835"/>
                        <a:pt x="112644" y="2237961"/>
                        <a:pt x="323022" y="2358887"/>
                      </a:cubicBezTo>
                      <a:cubicBezTo>
                        <a:pt x="533400" y="2479813"/>
                        <a:pt x="1061831" y="2630557"/>
                        <a:pt x="1346753" y="2537792"/>
                      </a:cubicBezTo>
                      <a:cubicBezTo>
                        <a:pt x="1631675" y="2445027"/>
                        <a:pt x="2006049" y="2040835"/>
                        <a:pt x="2032553" y="1802296"/>
                      </a:cubicBezTo>
                      <a:cubicBezTo>
                        <a:pt x="2059057" y="1563757"/>
                        <a:pt x="1661492" y="1217544"/>
                        <a:pt x="1505779" y="1106557"/>
                      </a:cubicBezTo>
                      <a:cubicBezTo>
                        <a:pt x="1350066" y="995570"/>
                        <a:pt x="1159565" y="1199322"/>
                        <a:pt x="1098274" y="1136374"/>
                      </a:cubicBezTo>
                      <a:cubicBezTo>
                        <a:pt x="1036983" y="1073426"/>
                        <a:pt x="1099931" y="871331"/>
                        <a:pt x="1138031" y="728870"/>
                      </a:cubicBezTo>
                      <a:cubicBezTo>
                        <a:pt x="1176131" y="586409"/>
                        <a:pt x="1371600" y="394253"/>
                        <a:pt x="1326874" y="281609"/>
                      </a:cubicBezTo>
                      <a:cubicBezTo>
                        <a:pt x="1282148" y="168966"/>
                        <a:pt x="957469" y="92765"/>
                        <a:pt x="869674" y="53009"/>
                      </a:cubicBezTo>
                      <a:cubicBezTo>
                        <a:pt x="781879" y="13253"/>
                        <a:pt x="916057" y="0"/>
                        <a:pt x="810040" y="43070"/>
                      </a:cubicBezTo>
                      <a:close/>
                    </a:path>
                  </a:pathLst>
                </a:custGeom>
                <a:solidFill>
                  <a:srgbClr val="3E0060"/>
                </a:solidFill>
                <a:ln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ln>
                      <a:solidFill>
                        <a:srgbClr val="AC75D5"/>
                      </a:solidFill>
                    </a:ln>
                  </a:endParaRPr>
                </a:p>
              </p:txBody>
            </p:sp>
            <p:sp>
              <p:nvSpPr>
                <p:cNvPr id="27" name="Vrije vorm 20"/>
                <p:cNvSpPr/>
                <p:nvPr/>
              </p:nvSpPr>
              <p:spPr>
                <a:xfrm rot="5400000">
                  <a:off x="2122153" y="4294670"/>
                  <a:ext cx="1743785" cy="1740636"/>
                </a:xfrm>
                <a:custGeom>
                  <a:avLst/>
                  <a:gdLst>
                    <a:gd name="connsiteX0" fmla="*/ 1007165 w 3675822"/>
                    <a:gd name="connsiteY0" fmla="*/ 491987 h 3665883"/>
                    <a:gd name="connsiteX1" fmla="*/ 430696 w 3675822"/>
                    <a:gd name="connsiteY1" fmla="*/ 1038639 h 3665883"/>
                    <a:gd name="connsiteX2" fmla="*/ 82826 w 3675822"/>
                    <a:gd name="connsiteY2" fmla="*/ 2231335 h 3665883"/>
                    <a:gd name="connsiteX3" fmla="*/ 927652 w 3675822"/>
                    <a:gd name="connsiteY3" fmla="*/ 3433969 h 3665883"/>
                    <a:gd name="connsiteX4" fmla="*/ 2796209 w 3675822"/>
                    <a:gd name="connsiteY4" fmla="*/ 3384274 h 3665883"/>
                    <a:gd name="connsiteX5" fmla="*/ 3591339 w 3675822"/>
                    <a:gd name="connsiteY5" fmla="*/ 1744317 h 3665883"/>
                    <a:gd name="connsiteX6" fmla="*/ 3303105 w 3675822"/>
                    <a:gd name="connsiteY6" fmla="*/ 879613 h 3665883"/>
                    <a:gd name="connsiteX7" fmla="*/ 2090531 w 3675822"/>
                    <a:gd name="connsiteY7" fmla="*/ 64604 h 3665883"/>
                    <a:gd name="connsiteX8" fmla="*/ 1007165 w 3675822"/>
                    <a:gd name="connsiteY8" fmla="*/ 491987 h 366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675822" h="3665883">
                      <a:moveTo>
                        <a:pt x="1007165" y="491987"/>
                      </a:moveTo>
                      <a:cubicBezTo>
                        <a:pt x="730526" y="654326"/>
                        <a:pt x="584753" y="748748"/>
                        <a:pt x="430696" y="1038639"/>
                      </a:cubicBezTo>
                      <a:cubicBezTo>
                        <a:pt x="276640" y="1328530"/>
                        <a:pt x="0" y="1832113"/>
                        <a:pt x="82826" y="2231335"/>
                      </a:cubicBezTo>
                      <a:cubicBezTo>
                        <a:pt x="165652" y="2630557"/>
                        <a:pt x="475422" y="3241813"/>
                        <a:pt x="927652" y="3433969"/>
                      </a:cubicBezTo>
                      <a:cubicBezTo>
                        <a:pt x="1379882" y="3626125"/>
                        <a:pt x="2352261" y="3665883"/>
                        <a:pt x="2796209" y="3384274"/>
                      </a:cubicBezTo>
                      <a:cubicBezTo>
                        <a:pt x="3240157" y="3102665"/>
                        <a:pt x="3506856" y="2161760"/>
                        <a:pt x="3591339" y="1744317"/>
                      </a:cubicBezTo>
                      <a:cubicBezTo>
                        <a:pt x="3675822" y="1326874"/>
                        <a:pt x="3553240" y="1159565"/>
                        <a:pt x="3303105" y="879613"/>
                      </a:cubicBezTo>
                      <a:cubicBezTo>
                        <a:pt x="3052970" y="599661"/>
                        <a:pt x="2473188" y="129208"/>
                        <a:pt x="2090531" y="64604"/>
                      </a:cubicBezTo>
                      <a:cubicBezTo>
                        <a:pt x="1707874" y="0"/>
                        <a:pt x="1283804" y="329648"/>
                        <a:pt x="1007165" y="491987"/>
                      </a:cubicBezTo>
                      <a:close/>
                    </a:path>
                  </a:pathLst>
                </a:custGeom>
                <a:solidFill>
                  <a:srgbClr val="E2C5FF"/>
                </a:solidFill>
                <a:ln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8" name="Vrije vorm 21"/>
                <p:cNvSpPr/>
                <p:nvPr/>
              </p:nvSpPr>
              <p:spPr>
                <a:xfrm>
                  <a:off x="2195737" y="4534609"/>
                  <a:ext cx="1368152" cy="1414670"/>
                </a:xfrm>
                <a:custGeom>
                  <a:avLst/>
                  <a:gdLst>
                    <a:gd name="connsiteX0" fmla="*/ 81170 w 1212574"/>
                    <a:gd name="connsiteY0" fmla="*/ 596348 h 1414670"/>
                    <a:gd name="connsiteX1" fmla="*/ 11596 w 1212574"/>
                    <a:gd name="connsiteY1" fmla="*/ 824948 h 1414670"/>
                    <a:gd name="connsiteX2" fmla="*/ 150744 w 1212574"/>
                    <a:gd name="connsiteY2" fmla="*/ 1143001 h 1414670"/>
                    <a:gd name="connsiteX3" fmla="*/ 707335 w 1212574"/>
                    <a:gd name="connsiteY3" fmla="*/ 1391479 h 1414670"/>
                    <a:gd name="connsiteX4" fmla="*/ 1104900 w 1212574"/>
                    <a:gd name="connsiteY4" fmla="*/ 1282148 h 1414670"/>
                    <a:gd name="connsiteX5" fmla="*/ 1204292 w 1212574"/>
                    <a:gd name="connsiteY5" fmla="*/ 805070 h 1414670"/>
                    <a:gd name="connsiteX6" fmla="*/ 1055205 w 1212574"/>
                    <a:gd name="connsiteY6" fmla="*/ 407505 h 1414670"/>
                    <a:gd name="connsiteX7" fmla="*/ 727214 w 1212574"/>
                    <a:gd name="connsiteY7" fmla="*/ 59635 h 1414670"/>
                    <a:gd name="connsiteX8" fmla="*/ 468796 w 1212574"/>
                    <a:gd name="connsiteY8" fmla="*/ 49696 h 1414670"/>
                    <a:gd name="connsiteX9" fmla="*/ 299831 w 1212574"/>
                    <a:gd name="connsiteY9" fmla="*/ 69574 h 1414670"/>
                    <a:gd name="connsiteX10" fmla="*/ 200440 w 1212574"/>
                    <a:gd name="connsiteY10" fmla="*/ 159027 h 1414670"/>
                    <a:gd name="connsiteX11" fmla="*/ 130866 w 1212574"/>
                    <a:gd name="connsiteY11" fmla="*/ 327992 h 1414670"/>
                    <a:gd name="connsiteX12" fmla="*/ 71231 w 1212574"/>
                    <a:gd name="connsiteY12" fmla="*/ 377687 h 1414670"/>
                    <a:gd name="connsiteX13" fmla="*/ 81170 w 1212574"/>
                    <a:gd name="connsiteY13" fmla="*/ 596348 h 1414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12574" h="1414670">
                      <a:moveTo>
                        <a:pt x="81170" y="596348"/>
                      </a:moveTo>
                      <a:cubicBezTo>
                        <a:pt x="71231" y="670891"/>
                        <a:pt x="0" y="733839"/>
                        <a:pt x="11596" y="824948"/>
                      </a:cubicBezTo>
                      <a:cubicBezTo>
                        <a:pt x="23192" y="916057"/>
                        <a:pt x="34788" y="1048579"/>
                        <a:pt x="150744" y="1143001"/>
                      </a:cubicBezTo>
                      <a:cubicBezTo>
                        <a:pt x="266700" y="1237423"/>
                        <a:pt x="548309" y="1368288"/>
                        <a:pt x="707335" y="1391479"/>
                      </a:cubicBezTo>
                      <a:cubicBezTo>
                        <a:pt x="866361" y="1414670"/>
                        <a:pt x="1022074" y="1379883"/>
                        <a:pt x="1104900" y="1282148"/>
                      </a:cubicBezTo>
                      <a:cubicBezTo>
                        <a:pt x="1187726" y="1184413"/>
                        <a:pt x="1212574" y="950844"/>
                        <a:pt x="1204292" y="805070"/>
                      </a:cubicBezTo>
                      <a:cubicBezTo>
                        <a:pt x="1196010" y="659296"/>
                        <a:pt x="1134718" y="531744"/>
                        <a:pt x="1055205" y="407505"/>
                      </a:cubicBezTo>
                      <a:cubicBezTo>
                        <a:pt x="975692" y="283266"/>
                        <a:pt x="824949" y="119270"/>
                        <a:pt x="727214" y="59635"/>
                      </a:cubicBezTo>
                      <a:cubicBezTo>
                        <a:pt x="629479" y="0"/>
                        <a:pt x="540026" y="48040"/>
                        <a:pt x="468796" y="49696"/>
                      </a:cubicBezTo>
                      <a:cubicBezTo>
                        <a:pt x="397566" y="51352"/>
                        <a:pt x="344557" y="51352"/>
                        <a:pt x="299831" y="69574"/>
                      </a:cubicBezTo>
                      <a:cubicBezTo>
                        <a:pt x="255105" y="87796"/>
                        <a:pt x="228601" y="115957"/>
                        <a:pt x="200440" y="159027"/>
                      </a:cubicBezTo>
                      <a:cubicBezTo>
                        <a:pt x="172279" y="202097"/>
                        <a:pt x="152401" y="291549"/>
                        <a:pt x="130866" y="327992"/>
                      </a:cubicBezTo>
                      <a:cubicBezTo>
                        <a:pt x="109331" y="364435"/>
                        <a:pt x="81170" y="337931"/>
                        <a:pt x="71231" y="377687"/>
                      </a:cubicBezTo>
                      <a:cubicBezTo>
                        <a:pt x="61292" y="417444"/>
                        <a:pt x="91109" y="521805"/>
                        <a:pt x="81170" y="596348"/>
                      </a:cubicBezTo>
                      <a:close/>
                    </a:path>
                  </a:pathLst>
                </a:custGeom>
                <a:solidFill>
                  <a:srgbClr val="3E006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  <p:sp>
          <p:nvSpPr>
            <p:cNvPr id="21" name="Tekstvak 4"/>
            <p:cNvSpPr txBox="1"/>
            <p:nvPr/>
          </p:nvSpPr>
          <p:spPr>
            <a:xfrm>
              <a:off x="7423114" y="897686"/>
              <a:ext cx="360040" cy="26161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nl-NL" sz="1100" b="1" dirty="0">
                  <a:latin typeface="+mj-lt"/>
                </a:rPr>
                <a:t>4h</a:t>
              </a:r>
            </a:p>
          </p:txBody>
        </p:sp>
        <p:sp>
          <p:nvSpPr>
            <p:cNvPr id="36" name="Tekstvak 5"/>
            <p:cNvSpPr txBox="1"/>
            <p:nvPr/>
          </p:nvSpPr>
          <p:spPr>
            <a:xfrm>
              <a:off x="8316416" y="992034"/>
              <a:ext cx="432048" cy="230832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nl-NL" sz="900" dirty="0" err="1">
                  <a:latin typeface="+mj-lt"/>
                </a:rPr>
                <a:t>qPCR</a:t>
              </a:r>
              <a:endParaRPr lang="nl-NL" sz="900" dirty="0">
                <a:latin typeface="+mj-lt"/>
              </a:endParaRPr>
            </a:p>
          </p:txBody>
        </p:sp>
      </p:grpSp>
      <p:sp>
        <p:nvSpPr>
          <p:cNvPr id="38" name="TextBox 22"/>
          <p:cNvSpPr txBox="1"/>
          <p:nvPr/>
        </p:nvSpPr>
        <p:spPr>
          <a:xfrm>
            <a:off x="504780" y="6289575"/>
            <a:ext cx="3290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Crisan</a:t>
            </a:r>
            <a:r>
              <a:rPr lang="en-US" sz="1200" dirty="0"/>
              <a:t> TO, et al., Ann Rheum Dis, 2016;75:755-62</a:t>
            </a:r>
          </a:p>
        </p:txBody>
      </p:sp>
      <p:sp>
        <p:nvSpPr>
          <p:cNvPr id="40" name="Rechthoek 4">
            <a:extLst>
              <a:ext uri="{FF2B5EF4-FFF2-40B4-BE49-F238E27FC236}">
                <a16:creationId xmlns:a16="http://schemas.microsoft.com/office/drawing/2014/main" id="{E03D56F1-3AA5-434C-A6EE-D6DE653A8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248" y="262389"/>
            <a:ext cx="2160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ea typeface="Arial" charset="0"/>
                <a:cs typeface="Arial" charset="0"/>
              </a:rPr>
              <a:t>Hyperuricemia</a:t>
            </a:r>
          </a:p>
          <a:p>
            <a:pPr algn="ctr"/>
            <a:endParaRPr lang="nl-NL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6454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4"/>
          <p:cNvPicPr/>
          <p:nvPr/>
        </p:nvPicPr>
        <p:blipFill rotWithShape="1">
          <a:blip r:embed="rId3" cstate="print"/>
          <a:srcRect l="18244" t="65405" r="70907" b="6927"/>
          <a:stretch/>
        </p:blipFill>
        <p:spPr bwMode="auto">
          <a:xfrm>
            <a:off x="2771801" y="4186708"/>
            <a:ext cx="1174786" cy="16905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4" name="Picture 1"/>
          <p:cNvPicPr/>
          <p:nvPr/>
        </p:nvPicPr>
        <p:blipFill rotWithShape="1">
          <a:blip r:embed="rId4" cstate="print"/>
          <a:srcRect l="32240" t="57350" r="57077" b="18218"/>
          <a:stretch/>
        </p:blipFill>
        <p:spPr bwMode="auto">
          <a:xfrm>
            <a:off x="1115616" y="4186708"/>
            <a:ext cx="1303670" cy="16905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" name="Titel 3"/>
          <p:cNvSpPr txBox="1">
            <a:spLocks/>
          </p:cNvSpPr>
          <p:nvPr/>
        </p:nvSpPr>
        <p:spPr bwMode="auto">
          <a:xfrm>
            <a:off x="1331640" y="412651"/>
            <a:ext cx="692398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noProof="0" dirty="0">
                <a:ea typeface="+mj-ea"/>
                <a:cs typeface="+mj-cs"/>
              </a:rPr>
              <a:t>Uric acid activates the mTOR/</a:t>
            </a:r>
            <a:r>
              <a:rPr lang="en-US" sz="2400" b="1" noProof="0" dirty="0" err="1">
                <a:ea typeface="+mj-ea"/>
                <a:cs typeface="+mj-cs"/>
              </a:rPr>
              <a:t>Akt</a:t>
            </a:r>
            <a:r>
              <a:rPr lang="en-US" sz="2400" b="1" noProof="0" dirty="0">
                <a:ea typeface="+mj-ea"/>
                <a:cs typeface="+mj-cs"/>
              </a:rPr>
              <a:t>/PRAS 40 pathway</a:t>
            </a:r>
            <a:endParaRPr kumimoji="0" lang="en-GB" sz="2400" b="1" u="none" strike="noStrike" kern="1200" cap="none" spc="0" normalizeH="0" baseline="0" noProof="0" dirty="0">
              <a:ln>
                <a:noFill/>
              </a:ln>
              <a:uLnTx/>
              <a:uFillTx/>
              <a:ea typeface="+mj-ea"/>
              <a:cs typeface="Arial Unicode MS" pitchFamily="-11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02984" y="1327702"/>
            <a:ext cx="3325000" cy="733146"/>
            <a:chOff x="807142" y="4154546"/>
            <a:chExt cx="3325000" cy="733146"/>
          </a:xfrm>
        </p:grpSpPr>
        <p:grpSp>
          <p:nvGrpSpPr>
            <p:cNvPr id="4" name="Group 3"/>
            <p:cNvGrpSpPr/>
            <p:nvPr/>
          </p:nvGrpSpPr>
          <p:grpSpPr>
            <a:xfrm>
              <a:off x="807142" y="4154546"/>
              <a:ext cx="3325000" cy="733146"/>
              <a:chOff x="1723156" y="922593"/>
              <a:chExt cx="6605480" cy="1613387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3156" y="922593"/>
                <a:ext cx="6131242" cy="16133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835695" y="1139778"/>
                <a:ext cx="1512169" cy="575708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Monocytes</a:t>
                </a:r>
              </a:p>
              <a:p>
                <a:endParaRPr lang="en-US" sz="3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878720" y="1167086"/>
                <a:ext cx="1449916" cy="47411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Kinase array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579613" y="4509120"/>
              <a:ext cx="1120481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800" dirty="0"/>
                <a:t>LPS stimulation</a:t>
              </a:r>
            </a:p>
            <a:p>
              <a:endParaRPr lang="en-US" sz="700" dirty="0"/>
            </a:p>
            <a:p>
              <a:endParaRPr lang="en-US" sz="300" dirty="0"/>
            </a:p>
          </p:txBody>
        </p:sp>
        <p:sp>
          <p:nvSpPr>
            <p:cNvPr id="7" name="Tekstvak 4"/>
            <p:cNvSpPr txBox="1"/>
            <p:nvPr/>
          </p:nvSpPr>
          <p:spPr>
            <a:xfrm>
              <a:off x="2691982" y="4213230"/>
              <a:ext cx="504056" cy="215444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l-NL" sz="800" b="1" dirty="0">
                  <a:latin typeface="+mj-lt"/>
                </a:rPr>
                <a:t>8min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20243" y="4509120"/>
              <a:ext cx="959370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900" dirty="0"/>
                <a:t>Uric acid priming</a:t>
              </a:r>
            </a:p>
          </p:txBody>
        </p:sp>
        <p:sp>
          <p:nvSpPr>
            <p:cNvPr id="9" name="Tekstvak 4"/>
            <p:cNvSpPr txBox="1"/>
            <p:nvPr/>
          </p:nvSpPr>
          <p:spPr>
            <a:xfrm>
              <a:off x="1929833" y="4213230"/>
              <a:ext cx="420450" cy="215444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l-NL" sz="800" b="1" dirty="0">
                  <a:latin typeface="+mj-lt"/>
                </a:rPr>
                <a:t>24h</a:t>
              </a:r>
            </a:p>
          </p:txBody>
        </p:sp>
      </p:grpSp>
      <p:sp>
        <p:nvSpPr>
          <p:cNvPr id="15" name="Vrije vorm 18"/>
          <p:cNvSpPr/>
          <p:nvPr/>
        </p:nvSpPr>
        <p:spPr>
          <a:xfrm>
            <a:off x="575333" y="1373699"/>
            <a:ext cx="413669" cy="420548"/>
          </a:xfrm>
          <a:custGeom>
            <a:avLst/>
            <a:gdLst>
              <a:gd name="connsiteX0" fmla="*/ 1007165 w 3675822"/>
              <a:gd name="connsiteY0" fmla="*/ 491987 h 3665883"/>
              <a:gd name="connsiteX1" fmla="*/ 430696 w 3675822"/>
              <a:gd name="connsiteY1" fmla="*/ 1038639 h 3665883"/>
              <a:gd name="connsiteX2" fmla="*/ 82826 w 3675822"/>
              <a:gd name="connsiteY2" fmla="*/ 2231335 h 3665883"/>
              <a:gd name="connsiteX3" fmla="*/ 927652 w 3675822"/>
              <a:gd name="connsiteY3" fmla="*/ 3433969 h 3665883"/>
              <a:gd name="connsiteX4" fmla="*/ 2796209 w 3675822"/>
              <a:gd name="connsiteY4" fmla="*/ 3384274 h 3665883"/>
              <a:gd name="connsiteX5" fmla="*/ 3591339 w 3675822"/>
              <a:gd name="connsiteY5" fmla="*/ 1744317 h 3665883"/>
              <a:gd name="connsiteX6" fmla="*/ 3303105 w 3675822"/>
              <a:gd name="connsiteY6" fmla="*/ 879613 h 3665883"/>
              <a:gd name="connsiteX7" fmla="*/ 2090531 w 3675822"/>
              <a:gd name="connsiteY7" fmla="*/ 64604 h 3665883"/>
              <a:gd name="connsiteX8" fmla="*/ 1007165 w 3675822"/>
              <a:gd name="connsiteY8" fmla="*/ 491987 h 3665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75822" h="3665883">
                <a:moveTo>
                  <a:pt x="1007165" y="491987"/>
                </a:moveTo>
                <a:cubicBezTo>
                  <a:pt x="730526" y="654326"/>
                  <a:pt x="584753" y="748748"/>
                  <a:pt x="430696" y="1038639"/>
                </a:cubicBezTo>
                <a:cubicBezTo>
                  <a:pt x="276640" y="1328530"/>
                  <a:pt x="0" y="1832113"/>
                  <a:pt x="82826" y="2231335"/>
                </a:cubicBezTo>
                <a:cubicBezTo>
                  <a:pt x="165652" y="2630557"/>
                  <a:pt x="475422" y="3241813"/>
                  <a:pt x="927652" y="3433969"/>
                </a:cubicBezTo>
                <a:cubicBezTo>
                  <a:pt x="1379882" y="3626125"/>
                  <a:pt x="2352261" y="3665883"/>
                  <a:pt x="2796209" y="3384274"/>
                </a:cubicBezTo>
                <a:cubicBezTo>
                  <a:pt x="3240157" y="3102665"/>
                  <a:pt x="3506856" y="2161760"/>
                  <a:pt x="3591339" y="1744317"/>
                </a:cubicBezTo>
                <a:cubicBezTo>
                  <a:pt x="3675822" y="1326874"/>
                  <a:pt x="3553240" y="1159565"/>
                  <a:pt x="3303105" y="879613"/>
                </a:cubicBezTo>
                <a:cubicBezTo>
                  <a:pt x="3052970" y="599661"/>
                  <a:pt x="2473188" y="129208"/>
                  <a:pt x="2090531" y="64604"/>
                </a:cubicBezTo>
                <a:cubicBezTo>
                  <a:pt x="1707874" y="0"/>
                  <a:pt x="1283804" y="329648"/>
                  <a:pt x="1007165" y="491987"/>
                </a:cubicBezTo>
                <a:close/>
              </a:path>
            </a:pathLst>
          </a:custGeom>
          <a:solidFill>
            <a:srgbClr val="EEDDF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00"/>
          </a:p>
        </p:txBody>
      </p:sp>
      <p:sp>
        <p:nvSpPr>
          <p:cNvPr id="16" name="Vrije vorm 19"/>
          <p:cNvSpPr/>
          <p:nvPr/>
        </p:nvSpPr>
        <p:spPr>
          <a:xfrm rot="21417231">
            <a:off x="655866" y="1461384"/>
            <a:ext cx="287587" cy="291771"/>
          </a:xfrm>
          <a:custGeom>
            <a:avLst/>
            <a:gdLst>
              <a:gd name="connsiteX0" fmla="*/ 810040 w 2059057"/>
              <a:gd name="connsiteY0" fmla="*/ 43070 h 2630557"/>
              <a:gd name="connsiteX1" fmla="*/ 233570 w 2059057"/>
              <a:gd name="connsiteY1" fmla="*/ 311427 h 2630557"/>
              <a:gd name="connsiteX2" fmla="*/ 24848 w 2059057"/>
              <a:gd name="connsiteY2" fmla="*/ 987287 h 2630557"/>
              <a:gd name="connsiteX3" fmla="*/ 84483 w 2059057"/>
              <a:gd name="connsiteY3" fmla="*/ 1812235 h 2630557"/>
              <a:gd name="connsiteX4" fmla="*/ 323022 w 2059057"/>
              <a:gd name="connsiteY4" fmla="*/ 2358887 h 2630557"/>
              <a:gd name="connsiteX5" fmla="*/ 1346753 w 2059057"/>
              <a:gd name="connsiteY5" fmla="*/ 2537792 h 2630557"/>
              <a:gd name="connsiteX6" fmla="*/ 2032553 w 2059057"/>
              <a:gd name="connsiteY6" fmla="*/ 1802296 h 2630557"/>
              <a:gd name="connsiteX7" fmla="*/ 1505779 w 2059057"/>
              <a:gd name="connsiteY7" fmla="*/ 1106557 h 2630557"/>
              <a:gd name="connsiteX8" fmla="*/ 1098274 w 2059057"/>
              <a:gd name="connsiteY8" fmla="*/ 1136374 h 2630557"/>
              <a:gd name="connsiteX9" fmla="*/ 1138031 w 2059057"/>
              <a:gd name="connsiteY9" fmla="*/ 728870 h 2630557"/>
              <a:gd name="connsiteX10" fmla="*/ 1326874 w 2059057"/>
              <a:gd name="connsiteY10" fmla="*/ 281609 h 2630557"/>
              <a:gd name="connsiteX11" fmla="*/ 869674 w 2059057"/>
              <a:gd name="connsiteY11" fmla="*/ 53009 h 2630557"/>
              <a:gd name="connsiteX12" fmla="*/ 810040 w 2059057"/>
              <a:gd name="connsiteY12" fmla="*/ 43070 h 2630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59057" h="2630557">
                <a:moveTo>
                  <a:pt x="810040" y="43070"/>
                </a:moveTo>
                <a:cubicBezTo>
                  <a:pt x="704023" y="86140"/>
                  <a:pt x="364435" y="154058"/>
                  <a:pt x="233570" y="311427"/>
                </a:cubicBezTo>
                <a:cubicBezTo>
                  <a:pt x="102705" y="468796"/>
                  <a:pt x="49696" y="737153"/>
                  <a:pt x="24848" y="987287"/>
                </a:cubicBezTo>
                <a:cubicBezTo>
                  <a:pt x="0" y="1237421"/>
                  <a:pt x="34787" y="1583635"/>
                  <a:pt x="84483" y="1812235"/>
                </a:cubicBezTo>
                <a:cubicBezTo>
                  <a:pt x="134179" y="2040835"/>
                  <a:pt x="112644" y="2237961"/>
                  <a:pt x="323022" y="2358887"/>
                </a:cubicBezTo>
                <a:cubicBezTo>
                  <a:pt x="533400" y="2479813"/>
                  <a:pt x="1061831" y="2630557"/>
                  <a:pt x="1346753" y="2537792"/>
                </a:cubicBezTo>
                <a:cubicBezTo>
                  <a:pt x="1631675" y="2445027"/>
                  <a:pt x="2006049" y="2040835"/>
                  <a:pt x="2032553" y="1802296"/>
                </a:cubicBezTo>
                <a:cubicBezTo>
                  <a:pt x="2059057" y="1563757"/>
                  <a:pt x="1661492" y="1217544"/>
                  <a:pt x="1505779" y="1106557"/>
                </a:cubicBezTo>
                <a:cubicBezTo>
                  <a:pt x="1350066" y="995570"/>
                  <a:pt x="1159565" y="1199322"/>
                  <a:pt x="1098274" y="1136374"/>
                </a:cubicBezTo>
                <a:cubicBezTo>
                  <a:pt x="1036983" y="1073426"/>
                  <a:pt x="1099931" y="871331"/>
                  <a:pt x="1138031" y="728870"/>
                </a:cubicBezTo>
                <a:cubicBezTo>
                  <a:pt x="1176131" y="586409"/>
                  <a:pt x="1371600" y="394253"/>
                  <a:pt x="1326874" y="281609"/>
                </a:cubicBezTo>
                <a:cubicBezTo>
                  <a:pt x="1282148" y="168966"/>
                  <a:pt x="957469" y="92765"/>
                  <a:pt x="869674" y="53009"/>
                </a:cubicBezTo>
                <a:cubicBezTo>
                  <a:pt x="781879" y="13253"/>
                  <a:pt x="916057" y="0"/>
                  <a:pt x="810040" y="43070"/>
                </a:cubicBezTo>
                <a:close/>
              </a:path>
            </a:pathLst>
          </a:custGeom>
          <a:solidFill>
            <a:srgbClr val="3E006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00">
              <a:ln>
                <a:solidFill>
                  <a:srgbClr val="AC75D5"/>
                </a:solidFill>
              </a:ln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83592" y="3878428"/>
            <a:ext cx="2805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 priming                       Uric acid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331640" y="4781511"/>
            <a:ext cx="186239" cy="375681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945601" y="4637495"/>
            <a:ext cx="186239" cy="375681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4541782" y="1494108"/>
            <a:ext cx="4196991" cy="4677005"/>
            <a:chOff x="539552" y="1581944"/>
            <a:chExt cx="4196991" cy="4677005"/>
          </a:xfrm>
        </p:grpSpPr>
        <p:sp>
          <p:nvSpPr>
            <p:cNvPr id="24" name="Rectangle 23"/>
            <p:cNvSpPr/>
            <p:nvPr/>
          </p:nvSpPr>
          <p:spPr>
            <a:xfrm>
              <a:off x="4211960" y="5035954"/>
              <a:ext cx="52458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rgbClr val="6E0CB8"/>
                  </a:solidFill>
                </a:rPr>
                <a:t>IL-1ra</a:t>
              </a:r>
            </a:p>
            <a:p>
              <a:r>
                <a:rPr lang="en-US" sz="1100" b="1" dirty="0">
                  <a:solidFill>
                    <a:srgbClr val="6E0CB8"/>
                  </a:solidFill>
                </a:rPr>
                <a:t>↓ ↓</a:t>
              </a: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539552" y="1581944"/>
              <a:ext cx="3749050" cy="4677005"/>
              <a:chOff x="539552" y="1581944"/>
              <a:chExt cx="3749050" cy="4677005"/>
            </a:xfrm>
          </p:grpSpPr>
          <p:sp>
            <p:nvSpPr>
              <p:cNvPr id="26" name="Vrije vorm 25"/>
              <p:cNvSpPr/>
              <p:nvPr/>
            </p:nvSpPr>
            <p:spPr>
              <a:xfrm>
                <a:off x="539552" y="1581944"/>
                <a:ext cx="3264589" cy="4671426"/>
              </a:xfrm>
              <a:custGeom>
                <a:avLst/>
                <a:gdLst>
                  <a:gd name="connsiteX0" fmla="*/ 2537791 w 5146813"/>
                  <a:gd name="connsiteY0" fmla="*/ 66261 h 4560405"/>
                  <a:gd name="connsiteX1" fmla="*/ 2011017 w 5146813"/>
                  <a:gd name="connsiteY1" fmla="*/ 115957 h 4560405"/>
                  <a:gd name="connsiteX2" fmla="*/ 808382 w 5146813"/>
                  <a:gd name="connsiteY2" fmla="*/ 394252 h 4560405"/>
                  <a:gd name="connsiteX3" fmla="*/ 887895 w 5146813"/>
                  <a:gd name="connsiteY3" fmla="*/ 1050235 h 4560405"/>
                  <a:gd name="connsiteX4" fmla="*/ 291547 w 5146813"/>
                  <a:gd name="connsiteY4" fmla="*/ 1795670 h 4560405"/>
                  <a:gd name="connsiteX5" fmla="*/ 82826 w 5146813"/>
                  <a:gd name="connsiteY5" fmla="*/ 2869096 h 4560405"/>
                  <a:gd name="connsiteX6" fmla="*/ 788504 w 5146813"/>
                  <a:gd name="connsiteY6" fmla="*/ 3793435 h 4560405"/>
                  <a:gd name="connsiteX7" fmla="*/ 1842052 w 5146813"/>
                  <a:gd name="connsiteY7" fmla="*/ 4469296 h 4560405"/>
                  <a:gd name="connsiteX8" fmla="*/ 3551582 w 5146813"/>
                  <a:gd name="connsiteY8" fmla="*/ 4340087 h 4560405"/>
                  <a:gd name="connsiteX9" fmla="*/ 4774095 w 5146813"/>
                  <a:gd name="connsiteY9" fmla="*/ 4310270 h 4560405"/>
                  <a:gd name="connsiteX10" fmla="*/ 5112026 w 5146813"/>
                  <a:gd name="connsiteY10" fmla="*/ 3654287 h 4560405"/>
                  <a:gd name="connsiteX11" fmla="*/ 4565373 w 5146813"/>
                  <a:gd name="connsiteY11" fmla="*/ 2680252 h 4560405"/>
                  <a:gd name="connsiteX12" fmla="*/ 4893365 w 5146813"/>
                  <a:gd name="connsiteY12" fmla="*/ 1577009 h 4560405"/>
                  <a:gd name="connsiteX13" fmla="*/ 4436165 w 5146813"/>
                  <a:gd name="connsiteY13" fmla="*/ 583096 h 4560405"/>
                  <a:gd name="connsiteX14" fmla="*/ 3064565 w 5146813"/>
                  <a:gd name="connsiteY14" fmla="*/ 86139 h 4560405"/>
                  <a:gd name="connsiteX15" fmla="*/ 2537791 w 5146813"/>
                  <a:gd name="connsiteY15" fmla="*/ 66261 h 4560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46813" h="4560405">
                    <a:moveTo>
                      <a:pt x="2537791" y="66261"/>
                    </a:moveTo>
                    <a:cubicBezTo>
                      <a:pt x="2362200" y="71231"/>
                      <a:pt x="2299252" y="61292"/>
                      <a:pt x="2011017" y="115957"/>
                    </a:cubicBezTo>
                    <a:cubicBezTo>
                      <a:pt x="1722782" y="170622"/>
                      <a:pt x="995569" y="238539"/>
                      <a:pt x="808382" y="394252"/>
                    </a:cubicBezTo>
                    <a:cubicBezTo>
                      <a:pt x="621195" y="549965"/>
                      <a:pt x="974034" y="816666"/>
                      <a:pt x="887895" y="1050235"/>
                    </a:cubicBezTo>
                    <a:cubicBezTo>
                      <a:pt x="801756" y="1283804"/>
                      <a:pt x="425725" y="1492527"/>
                      <a:pt x="291547" y="1795670"/>
                    </a:cubicBezTo>
                    <a:cubicBezTo>
                      <a:pt x="157369" y="2098813"/>
                      <a:pt x="0" y="2536135"/>
                      <a:pt x="82826" y="2869096"/>
                    </a:cubicBezTo>
                    <a:cubicBezTo>
                      <a:pt x="165652" y="3202057"/>
                      <a:pt x="495300" y="3526735"/>
                      <a:pt x="788504" y="3793435"/>
                    </a:cubicBezTo>
                    <a:cubicBezTo>
                      <a:pt x="1081708" y="4060135"/>
                      <a:pt x="1381539" y="4378187"/>
                      <a:pt x="1842052" y="4469296"/>
                    </a:cubicBezTo>
                    <a:cubicBezTo>
                      <a:pt x="2302565" y="4560405"/>
                      <a:pt x="3062908" y="4366591"/>
                      <a:pt x="3551582" y="4340087"/>
                    </a:cubicBezTo>
                    <a:cubicBezTo>
                      <a:pt x="4040256" y="4313583"/>
                      <a:pt x="4514021" y="4424570"/>
                      <a:pt x="4774095" y="4310270"/>
                    </a:cubicBezTo>
                    <a:cubicBezTo>
                      <a:pt x="5034169" y="4195970"/>
                      <a:pt x="5146813" y="3925957"/>
                      <a:pt x="5112026" y="3654287"/>
                    </a:cubicBezTo>
                    <a:cubicBezTo>
                      <a:pt x="5077239" y="3382617"/>
                      <a:pt x="4601816" y="3026465"/>
                      <a:pt x="4565373" y="2680252"/>
                    </a:cubicBezTo>
                    <a:cubicBezTo>
                      <a:pt x="4528930" y="2334039"/>
                      <a:pt x="4914900" y="1926535"/>
                      <a:pt x="4893365" y="1577009"/>
                    </a:cubicBezTo>
                    <a:cubicBezTo>
                      <a:pt x="4871830" y="1227483"/>
                      <a:pt x="4740965" y="831574"/>
                      <a:pt x="4436165" y="583096"/>
                    </a:cubicBezTo>
                    <a:cubicBezTo>
                      <a:pt x="4131365" y="334618"/>
                      <a:pt x="3380961" y="172278"/>
                      <a:pt x="3064565" y="86139"/>
                    </a:cubicBezTo>
                    <a:cubicBezTo>
                      <a:pt x="2748169" y="0"/>
                      <a:pt x="2713382" y="61291"/>
                      <a:pt x="2537791" y="66261"/>
                    </a:cubicBezTo>
                    <a:close/>
                  </a:path>
                </a:pathLst>
              </a:custGeom>
              <a:ln w="762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NL" sz="1100"/>
              </a:p>
            </p:txBody>
          </p:sp>
          <p:sp>
            <p:nvSpPr>
              <p:cNvPr id="27" name="Vrije vorm 28"/>
              <p:cNvSpPr/>
              <p:nvPr/>
            </p:nvSpPr>
            <p:spPr>
              <a:xfrm>
                <a:off x="1331995" y="4103957"/>
                <a:ext cx="1525500" cy="1318856"/>
              </a:xfrm>
              <a:custGeom>
                <a:avLst/>
                <a:gdLst>
                  <a:gd name="connsiteX0" fmla="*/ 1360004 w 2401956"/>
                  <a:gd name="connsiteY0" fmla="*/ 84482 h 2163417"/>
                  <a:gd name="connsiteX1" fmla="*/ 882926 w 2401956"/>
                  <a:gd name="connsiteY1" fmla="*/ 84482 h 2163417"/>
                  <a:gd name="connsiteX2" fmla="*/ 336273 w 2401956"/>
                  <a:gd name="connsiteY2" fmla="*/ 462169 h 2163417"/>
                  <a:gd name="connsiteX3" fmla="*/ 48039 w 2401956"/>
                  <a:gd name="connsiteY3" fmla="*/ 1406386 h 2163417"/>
                  <a:gd name="connsiteX4" fmla="*/ 624508 w 2401956"/>
                  <a:gd name="connsiteY4" fmla="*/ 2032551 h 2163417"/>
                  <a:gd name="connsiteX5" fmla="*/ 2145195 w 2401956"/>
                  <a:gd name="connsiteY5" fmla="*/ 1923221 h 2163417"/>
                  <a:gd name="connsiteX6" fmla="*/ 2165073 w 2401956"/>
                  <a:gd name="connsiteY6" fmla="*/ 591377 h 2163417"/>
                  <a:gd name="connsiteX7" fmla="*/ 1360004 w 2401956"/>
                  <a:gd name="connsiteY7" fmla="*/ 84482 h 216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1956" h="2163417">
                    <a:moveTo>
                      <a:pt x="1360004" y="84482"/>
                    </a:moveTo>
                    <a:cubicBezTo>
                      <a:pt x="1146313" y="0"/>
                      <a:pt x="1053548" y="21534"/>
                      <a:pt x="882926" y="84482"/>
                    </a:cubicBezTo>
                    <a:cubicBezTo>
                      <a:pt x="712304" y="147430"/>
                      <a:pt x="475421" y="241852"/>
                      <a:pt x="336273" y="462169"/>
                    </a:cubicBezTo>
                    <a:cubicBezTo>
                      <a:pt x="197125" y="682486"/>
                      <a:pt x="0" y="1144656"/>
                      <a:pt x="48039" y="1406386"/>
                    </a:cubicBezTo>
                    <a:cubicBezTo>
                      <a:pt x="96078" y="1668116"/>
                      <a:pt x="274982" y="1946412"/>
                      <a:pt x="624508" y="2032551"/>
                    </a:cubicBezTo>
                    <a:cubicBezTo>
                      <a:pt x="974034" y="2118690"/>
                      <a:pt x="1888434" y="2163417"/>
                      <a:pt x="2145195" y="1923221"/>
                    </a:cubicBezTo>
                    <a:cubicBezTo>
                      <a:pt x="2401956" y="1683025"/>
                      <a:pt x="2290969" y="896177"/>
                      <a:pt x="2165073" y="591377"/>
                    </a:cubicBezTo>
                    <a:cubicBezTo>
                      <a:pt x="2039177" y="286577"/>
                      <a:pt x="1573695" y="168964"/>
                      <a:pt x="1360004" y="84482"/>
                    </a:cubicBezTo>
                    <a:close/>
                  </a:path>
                </a:pathLst>
              </a:cu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>
                    <a:solidFill>
                      <a:schemeClr val="accent3">
                        <a:lumMod val="50000"/>
                      </a:schemeClr>
                    </a:solidFill>
                  </a:rPr>
                  <a:t>↑IL-1</a:t>
                </a:r>
                <a:r>
                  <a:rPr lang="el-GR" sz="1100" b="1" dirty="0">
                    <a:solidFill>
                      <a:schemeClr val="accent3">
                        <a:lumMod val="50000"/>
                      </a:schemeClr>
                    </a:solidFill>
                  </a:rPr>
                  <a:t>β</a:t>
                </a:r>
                <a:r>
                  <a:rPr lang="en-US" sz="1100" b="1" dirty="0">
                    <a:solidFill>
                      <a:schemeClr val="accent3">
                        <a:lumMod val="50000"/>
                      </a:schemeClr>
                    </a:solidFill>
                  </a:rPr>
                  <a:t>  </a:t>
                </a:r>
              </a:p>
              <a:p>
                <a:pPr algn="ctr"/>
                <a:r>
                  <a:rPr lang="en-US" sz="1100" b="1" dirty="0">
                    <a:solidFill>
                      <a:srgbClr val="7030A0"/>
                    </a:solidFill>
                  </a:rPr>
                  <a:t>↓IL-1ra</a:t>
                </a:r>
              </a:p>
            </p:txBody>
          </p:sp>
          <p:sp>
            <p:nvSpPr>
              <p:cNvPr id="28" name="Striped Right Arrow 27"/>
              <p:cNvSpPr/>
              <p:nvPr/>
            </p:nvSpPr>
            <p:spPr>
              <a:xfrm rot="5400000">
                <a:off x="1885468" y="5286158"/>
                <a:ext cx="455774" cy="273308"/>
              </a:xfrm>
              <a:prstGeom prst="stripedRightArrow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731377" y="5658785"/>
                <a:ext cx="746698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accent3">
                        <a:lumMod val="50000"/>
                      </a:schemeClr>
                    </a:solidFill>
                  </a:rPr>
                  <a:t>↑IL-1</a:t>
                </a:r>
                <a:r>
                  <a:rPr lang="el-GR" sz="1100" b="1" dirty="0">
                    <a:solidFill>
                      <a:schemeClr val="accent3">
                        <a:lumMod val="50000"/>
                      </a:schemeClr>
                    </a:solidFill>
                  </a:rPr>
                  <a:t>β</a:t>
                </a:r>
                <a:r>
                  <a:rPr lang="en-US" sz="1100" b="1" dirty="0">
                    <a:solidFill>
                      <a:schemeClr val="accent3">
                        <a:lumMod val="50000"/>
                      </a:schemeClr>
                    </a:solidFill>
                  </a:rPr>
                  <a:t>  </a:t>
                </a:r>
              </a:p>
              <a:p>
                <a:r>
                  <a:rPr lang="en-US" sz="1100" b="1" dirty="0">
                    <a:solidFill>
                      <a:srgbClr val="6E0CB8"/>
                    </a:solidFill>
                  </a:rPr>
                  <a:t>↓IL-1ra</a:t>
                </a:r>
              </a:p>
              <a:p>
                <a:endParaRPr lang="en-US" sz="1100" dirty="0"/>
              </a:p>
            </p:txBody>
          </p:sp>
          <p:cxnSp>
            <p:nvCxnSpPr>
              <p:cNvPr id="30" name="Straight Arrow Connector 29"/>
              <p:cNvCxnSpPr>
                <a:endCxn id="31" idx="1"/>
              </p:cNvCxnSpPr>
              <p:nvPr/>
            </p:nvCxnSpPr>
            <p:spPr>
              <a:xfrm>
                <a:off x="2313728" y="5777508"/>
                <a:ext cx="1211830" cy="399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3525558" y="5650701"/>
                <a:ext cx="48212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accent3">
                        <a:lumMod val="50000"/>
                      </a:schemeClr>
                    </a:solidFill>
                  </a:rPr>
                  <a:t>IL-1</a:t>
                </a:r>
                <a:r>
                  <a:rPr lang="el-GR" sz="1100" b="1" dirty="0">
                    <a:solidFill>
                      <a:schemeClr val="accent3">
                        <a:lumMod val="50000"/>
                      </a:schemeClr>
                    </a:solidFill>
                  </a:rPr>
                  <a:t>β</a:t>
                </a:r>
                <a:endParaRPr lang="en-US" sz="1100" b="1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32" name="Straight Arrow Connector 31"/>
              <p:cNvCxnSpPr/>
              <p:nvPr/>
            </p:nvCxnSpPr>
            <p:spPr>
              <a:xfrm flipH="1">
                <a:off x="2332588" y="4739151"/>
                <a:ext cx="1240689" cy="1401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U-Turn Arrow 32"/>
              <p:cNvSpPr/>
              <p:nvPr/>
            </p:nvSpPr>
            <p:spPr>
              <a:xfrm rot="16200000" flipV="1">
                <a:off x="3473338" y="5128600"/>
                <a:ext cx="1093858" cy="223806"/>
              </a:xfrm>
              <a:prstGeom prst="uturnArrow">
                <a:avLst>
                  <a:gd name="adj1" fmla="val 1368"/>
                  <a:gd name="adj2" fmla="val 6763"/>
                  <a:gd name="adj3" fmla="val 12842"/>
                  <a:gd name="adj4" fmla="val 50000"/>
                  <a:gd name="adj5" fmla="val 10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 flipV="1">
                <a:off x="4169747" y="5226536"/>
                <a:ext cx="118855" cy="13966"/>
              </a:xfrm>
              <a:prstGeom prst="line">
                <a:avLst/>
              </a:prstGeom>
              <a:ln>
                <a:solidFill>
                  <a:srgbClr val="6E0CB8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169748" y="5149348"/>
                <a:ext cx="0" cy="154376"/>
              </a:xfrm>
              <a:prstGeom prst="line">
                <a:avLst/>
              </a:prstGeom>
              <a:ln>
                <a:solidFill>
                  <a:srgbClr val="6E0CB8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ep 30"/>
              <p:cNvGrpSpPr/>
              <p:nvPr/>
            </p:nvGrpSpPr>
            <p:grpSpPr>
              <a:xfrm>
                <a:off x="3347864" y="4293096"/>
                <a:ext cx="559249" cy="659929"/>
                <a:chOff x="5188509" y="3165209"/>
                <a:chExt cx="843911" cy="1042625"/>
              </a:xfrm>
            </p:grpSpPr>
            <p:sp>
              <p:nvSpPr>
                <p:cNvPr id="51" name="Blokboog 20"/>
                <p:cNvSpPr/>
                <p:nvPr/>
              </p:nvSpPr>
              <p:spPr bwMode="auto">
                <a:xfrm rot="16200000">
                  <a:off x="5428723" y="3630778"/>
                  <a:ext cx="649287" cy="504825"/>
                </a:xfrm>
                <a:prstGeom prst="blockArc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l-NL" sz="11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5188509" y="3165209"/>
                  <a:ext cx="734918" cy="389006"/>
                </a:xfrm>
                <a:prstGeom prst="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accent3">
                          <a:lumMod val="50000"/>
                        </a:schemeClr>
                      </a:solidFill>
                    </a:rPr>
                    <a:t>IL-1R</a:t>
                  </a:r>
                  <a:r>
                    <a:rPr lang="en-US" sz="1000" b="1" dirty="0">
                      <a:solidFill>
                        <a:schemeClr val="accent3">
                          <a:lumMod val="50000"/>
                        </a:schemeClr>
                      </a:solidFill>
                    </a:rPr>
                    <a:t>I</a:t>
                  </a: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5640070" y="3671736"/>
                  <a:ext cx="392350" cy="4133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>
                      <a:solidFill>
                        <a:schemeClr val="accent3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+</a:t>
                  </a:r>
                </a:p>
              </p:txBody>
            </p:sp>
          </p:grpSp>
          <p:sp>
            <p:nvSpPr>
              <p:cNvPr id="37" name="TextBox 36"/>
              <p:cNvSpPr txBox="1"/>
              <p:nvPr/>
            </p:nvSpPr>
            <p:spPr>
              <a:xfrm>
                <a:off x="2428025" y="4556841"/>
                <a:ext cx="26000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accent3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</a:t>
                </a:r>
              </a:p>
            </p:txBody>
          </p:sp>
          <p:sp>
            <p:nvSpPr>
              <p:cNvPr id="38" name="Rectangle 7188"/>
              <p:cNvSpPr/>
              <p:nvPr/>
            </p:nvSpPr>
            <p:spPr>
              <a:xfrm>
                <a:off x="2788238" y="4556841"/>
                <a:ext cx="40372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>
                    <a:solidFill>
                      <a:srgbClr val="6E0CB8"/>
                    </a:solidFill>
                  </a:rPr>
                  <a:t>+++</a:t>
                </a:r>
              </a:p>
            </p:txBody>
          </p:sp>
          <p:sp>
            <p:nvSpPr>
              <p:cNvPr id="39" name="Down Arrow 38"/>
              <p:cNvSpPr/>
              <p:nvPr/>
            </p:nvSpPr>
            <p:spPr>
              <a:xfrm>
                <a:off x="1976200" y="3946246"/>
                <a:ext cx="236590" cy="200398"/>
              </a:xfrm>
              <a:prstGeom prst="downArrow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0" name="TextBox 64"/>
              <p:cNvSpPr txBox="1"/>
              <p:nvPr/>
            </p:nvSpPr>
            <p:spPr>
              <a:xfrm>
                <a:off x="2189431" y="3548624"/>
                <a:ext cx="190875" cy="2616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US" sz="1100" b="1" dirty="0">
                  <a:solidFill>
                    <a:schemeClr val="tx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547664" y="1672070"/>
                <a:ext cx="10118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Uric acid</a:t>
                </a: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127240" y="3697287"/>
                <a:ext cx="193501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/>
                  <a:t>Inhibition of autophagy</a:t>
                </a: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2167034" y="2248134"/>
                <a:ext cx="59253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 err="1">
                    <a:solidFill>
                      <a:schemeClr val="accent1"/>
                    </a:solidFill>
                  </a:rPr>
                  <a:t>Akt</a:t>
                </a:r>
                <a:r>
                  <a:rPr lang="en-US" sz="1400" b="1" dirty="0">
                    <a:solidFill>
                      <a:schemeClr val="accent1"/>
                    </a:solidFill>
                  </a:rPr>
                  <a:t>-P</a:t>
                </a:r>
              </a:p>
            </p:txBody>
          </p:sp>
          <p:sp>
            <p:nvSpPr>
              <p:cNvPr id="44" name="Down Arrow 43"/>
              <p:cNvSpPr/>
              <p:nvPr/>
            </p:nvSpPr>
            <p:spPr>
              <a:xfrm>
                <a:off x="2306955" y="2041402"/>
                <a:ext cx="236590" cy="200398"/>
              </a:xfrm>
              <a:prstGeom prst="downArrow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5" name="Down Arrow 44"/>
              <p:cNvSpPr/>
              <p:nvPr/>
            </p:nvSpPr>
            <p:spPr>
              <a:xfrm>
                <a:off x="2306955" y="2551792"/>
                <a:ext cx="236590" cy="200398"/>
              </a:xfrm>
              <a:prstGeom prst="downArrow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968452" y="2732445"/>
                <a:ext cx="1667444" cy="4693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solidFill>
                      <a:schemeClr val="accent1"/>
                    </a:solidFill>
                  </a:rPr>
                  <a:t>PRAS 40-P : </a:t>
                </a:r>
              </a:p>
              <a:p>
                <a:r>
                  <a:rPr lang="en-US" sz="1050" b="1" dirty="0">
                    <a:solidFill>
                      <a:schemeClr val="accent1"/>
                    </a:solidFill>
                  </a:rPr>
                  <a:t>dissociation from mTORC1</a:t>
                </a:r>
              </a:p>
            </p:txBody>
          </p:sp>
          <p:sp>
            <p:nvSpPr>
              <p:cNvPr id="47" name="Down Arrow 46"/>
              <p:cNvSpPr/>
              <p:nvPr/>
            </p:nvSpPr>
            <p:spPr>
              <a:xfrm>
                <a:off x="2306955" y="3199864"/>
                <a:ext cx="236590" cy="200398"/>
              </a:xfrm>
              <a:prstGeom prst="downArrow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2111497" y="3409255"/>
                <a:ext cx="63671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 err="1">
                    <a:solidFill>
                      <a:schemeClr val="accent1"/>
                    </a:solidFill>
                  </a:rPr>
                  <a:t>mTOR</a:t>
                </a:r>
                <a:endParaRPr lang="en-US" sz="14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9" name="Down Arrow 48"/>
              <p:cNvSpPr/>
              <p:nvPr/>
            </p:nvSpPr>
            <p:spPr>
              <a:xfrm>
                <a:off x="1547664" y="2023524"/>
                <a:ext cx="236590" cy="1176340"/>
              </a:xfrm>
              <a:prstGeom prst="downArrow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131470" y="3201804"/>
                <a:ext cx="86651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accent1"/>
                    </a:solidFill>
                  </a:rPr>
                  <a:t>Reduced </a:t>
                </a:r>
              </a:p>
              <a:p>
                <a:pPr algn="ctr"/>
                <a:r>
                  <a:rPr lang="en-US" sz="1400" b="1" dirty="0">
                    <a:solidFill>
                      <a:schemeClr val="accent1"/>
                    </a:solidFill>
                  </a:rPr>
                  <a:t>ROS</a:t>
                </a:r>
              </a:p>
            </p:txBody>
          </p:sp>
        </p:grpSp>
      </p:grpSp>
      <p:graphicFrame>
        <p:nvGraphicFramePr>
          <p:cNvPr id="56" name="Tabel 55"/>
          <p:cNvGraphicFramePr>
            <a:graphicFrameLocks noGrp="1"/>
          </p:cNvGraphicFramePr>
          <p:nvPr>
            <p:extLst/>
          </p:nvPr>
        </p:nvGraphicFramePr>
        <p:xfrm>
          <a:off x="1111374" y="2225579"/>
          <a:ext cx="2880320" cy="1511811"/>
        </p:xfrm>
        <a:graphic>
          <a:graphicData uri="http://schemas.openxmlformats.org/drawingml/2006/table">
            <a:tbl>
              <a:tblPr/>
              <a:tblGrid>
                <a:gridCol w="1300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3551"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Kinase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  <a:r>
                        <a:rPr lang="nl-NL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change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Fyn</a:t>
                      </a:r>
                      <a:endParaRPr lang="nl-NL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Y420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-77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HcK</a:t>
                      </a:r>
                      <a:endParaRPr lang="nl-NL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Y411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-76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C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T198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-73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2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GSK-3 alpha/beta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S21/S9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4AC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ERK 1/2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T202/Y204, T185/Y187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C9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PRAS40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T246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8A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7" name="TextBox 22">
            <a:extLst>
              <a:ext uri="{FF2B5EF4-FFF2-40B4-BE49-F238E27FC236}">
                <a16:creationId xmlns:a16="http://schemas.microsoft.com/office/drawing/2014/main" id="{9EF46099-E0BE-AC47-ADE9-995786761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6289675"/>
            <a:ext cx="185018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000" dirty="0" err="1">
                <a:latin typeface="Arial" panose="020B0604020202020204" pitchFamily="34" charset="0"/>
              </a:rPr>
              <a:t>Crisan</a:t>
            </a:r>
            <a:r>
              <a:rPr lang="en-US" altLang="nl-NL" sz="1000" dirty="0">
                <a:latin typeface="Arial" panose="020B0604020202020204" pitchFamily="34" charset="0"/>
              </a:rPr>
              <a:t> TO, </a:t>
            </a:r>
            <a:r>
              <a:rPr lang="en-US" altLang="nl-NL" sz="1000" i="1" dirty="0">
                <a:latin typeface="Arial" panose="020B0604020202020204" pitchFamily="34" charset="0"/>
              </a:rPr>
              <a:t>et al</a:t>
            </a:r>
            <a:r>
              <a:rPr lang="en-US" altLang="nl-NL" sz="1000" dirty="0">
                <a:latin typeface="Arial" panose="020B0604020202020204" pitchFamily="34" charset="0"/>
              </a:rPr>
              <a:t>., PNAS 2017</a:t>
            </a:r>
          </a:p>
        </p:txBody>
      </p:sp>
      <p:sp>
        <p:nvSpPr>
          <p:cNvPr id="11" name="Ring 10">
            <a:extLst>
              <a:ext uri="{FF2B5EF4-FFF2-40B4-BE49-F238E27FC236}">
                <a16:creationId xmlns:a16="http://schemas.microsoft.com/office/drawing/2014/main" id="{FB45649A-EF4F-684F-9A16-13A428EE6880}"/>
              </a:ext>
            </a:extLst>
          </p:cNvPr>
          <p:cNvSpPr/>
          <p:nvPr/>
        </p:nvSpPr>
        <p:spPr>
          <a:xfrm>
            <a:off x="5867448" y="1856447"/>
            <a:ext cx="1148707" cy="1876695"/>
          </a:xfrm>
          <a:prstGeom prst="donut">
            <a:avLst>
              <a:gd name="adj" fmla="val 1956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8" name="Rechthoek 4">
            <a:extLst>
              <a:ext uri="{FF2B5EF4-FFF2-40B4-BE49-F238E27FC236}">
                <a16:creationId xmlns:a16="http://schemas.microsoft.com/office/drawing/2014/main" id="{D2F7E7BC-C53E-E646-8DA6-4A50F9B17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248" y="262389"/>
            <a:ext cx="2160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ea typeface="Arial" charset="0"/>
                <a:cs typeface="Arial" charset="0"/>
              </a:rPr>
              <a:t>Hyperuricemia</a:t>
            </a:r>
          </a:p>
          <a:p>
            <a:pPr algn="ctr"/>
            <a:endParaRPr lang="nl-NL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2940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 bwMode="auto">
          <a:xfrm>
            <a:off x="4223394" y="3506118"/>
            <a:ext cx="1620838" cy="18970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28" name="Freeform 27"/>
          <p:cNvSpPr/>
          <p:nvPr/>
        </p:nvSpPr>
        <p:spPr bwMode="auto">
          <a:xfrm>
            <a:off x="683269" y="1680493"/>
            <a:ext cx="7777163" cy="881061"/>
          </a:xfrm>
          <a:custGeom>
            <a:avLst/>
            <a:gdLst>
              <a:gd name="connsiteX0" fmla="*/ 0 w 7139952"/>
              <a:gd name="connsiteY0" fmla="*/ 1518075 h 1518075"/>
              <a:gd name="connsiteX1" fmla="*/ 3133908 w 7139952"/>
              <a:gd name="connsiteY1" fmla="*/ 490 h 1518075"/>
              <a:gd name="connsiteX2" fmla="*/ 6729654 w 7139952"/>
              <a:gd name="connsiteY2" fmla="*/ 1353120 h 1518075"/>
              <a:gd name="connsiteX3" fmla="*/ 7059539 w 7139952"/>
              <a:gd name="connsiteY3" fmla="*/ 1468589 h 1518075"/>
              <a:gd name="connsiteX4" fmla="*/ 7059539 w 7139952"/>
              <a:gd name="connsiteY4" fmla="*/ 1468589 h 151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9952" h="1518075">
                <a:moveTo>
                  <a:pt x="0" y="1518075"/>
                </a:moveTo>
                <a:cubicBezTo>
                  <a:pt x="1006149" y="773028"/>
                  <a:pt x="2012299" y="27982"/>
                  <a:pt x="3133908" y="490"/>
                </a:cubicBezTo>
                <a:cubicBezTo>
                  <a:pt x="4255517" y="-27003"/>
                  <a:pt x="6075382" y="1108437"/>
                  <a:pt x="6729654" y="1353120"/>
                </a:cubicBezTo>
                <a:cubicBezTo>
                  <a:pt x="7383926" y="1597803"/>
                  <a:pt x="7059539" y="1468589"/>
                  <a:pt x="7059539" y="1468589"/>
                </a:cubicBezTo>
                <a:lnTo>
                  <a:pt x="7059539" y="1468589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38918" name="TextBox 24"/>
          <p:cNvSpPr txBox="1">
            <a:spLocks noChangeArrowheads="1"/>
          </p:cNvSpPr>
          <p:nvPr/>
        </p:nvSpPr>
        <p:spPr bwMode="auto">
          <a:xfrm>
            <a:off x="1438393" y="1446820"/>
            <a:ext cx="1688199" cy="33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/>
              <a:t>glucose</a:t>
            </a:r>
          </a:p>
        </p:txBody>
      </p:sp>
      <p:sp>
        <p:nvSpPr>
          <p:cNvPr id="38919" name="TextBox 27"/>
          <p:cNvSpPr txBox="1">
            <a:spLocks noChangeArrowheads="1"/>
          </p:cNvSpPr>
          <p:nvPr/>
        </p:nvSpPr>
        <p:spPr bwMode="auto">
          <a:xfrm>
            <a:off x="1426014" y="3757769"/>
            <a:ext cx="1688199" cy="33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/>
              <a:t>pyruvate</a:t>
            </a:r>
          </a:p>
        </p:txBody>
      </p:sp>
      <p:sp>
        <p:nvSpPr>
          <p:cNvPr id="38920" name="TextBox 28"/>
          <p:cNvSpPr txBox="1">
            <a:spLocks noChangeArrowheads="1"/>
          </p:cNvSpPr>
          <p:nvPr/>
        </p:nvSpPr>
        <p:spPr bwMode="auto">
          <a:xfrm>
            <a:off x="1641102" y="2857520"/>
            <a:ext cx="1230173" cy="5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/>
              <a:t>Increased</a:t>
            </a:r>
          </a:p>
          <a:p>
            <a:pPr algn="ctr" eaLnBrk="1" hangingPunct="1"/>
            <a:r>
              <a:rPr lang="en-US" sz="1600" b="1"/>
              <a:t>glycolysis</a:t>
            </a:r>
          </a:p>
        </p:txBody>
      </p:sp>
      <p:sp>
        <p:nvSpPr>
          <p:cNvPr id="38921" name="TextBox 29"/>
          <p:cNvSpPr txBox="1">
            <a:spLocks noChangeArrowheads="1"/>
          </p:cNvSpPr>
          <p:nvPr/>
        </p:nvSpPr>
        <p:spPr bwMode="auto">
          <a:xfrm>
            <a:off x="1433752" y="4848901"/>
            <a:ext cx="1688197" cy="5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/>
              <a:t>High </a:t>
            </a:r>
          </a:p>
          <a:p>
            <a:pPr algn="ctr" eaLnBrk="1" hangingPunct="1"/>
            <a:r>
              <a:rPr lang="en-US" sz="1600" b="1"/>
              <a:t>Lactic acid</a:t>
            </a:r>
          </a:p>
        </p:txBody>
      </p:sp>
      <p:sp>
        <p:nvSpPr>
          <p:cNvPr id="38922" name="TextBox 30"/>
          <p:cNvSpPr txBox="1">
            <a:spLocks noChangeArrowheads="1"/>
          </p:cNvSpPr>
          <p:nvPr/>
        </p:nvSpPr>
        <p:spPr bwMode="auto">
          <a:xfrm>
            <a:off x="1426014" y="2285912"/>
            <a:ext cx="1688199" cy="33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/>
              <a:t>glucose</a:t>
            </a:r>
          </a:p>
        </p:txBody>
      </p:sp>
      <p:sp>
        <p:nvSpPr>
          <p:cNvPr id="38923" name="TextBox 33"/>
          <p:cNvSpPr txBox="1">
            <a:spLocks noChangeArrowheads="1"/>
          </p:cNvSpPr>
          <p:nvPr/>
        </p:nvSpPr>
        <p:spPr bwMode="auto">
          <a:xfrm>
            <a:off x="4329600" y="3691917"/>
            <a:ext cx="1378722" cy="5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/>
              <a:t>Low </a:t>
            </a:r>
          </a:p>
          <a:p>
            <a:pPr algn="ctr" eaLnBrk="1" hangingPunct="1"/>
            <a:r>
              <a:rPr lang="en-US" sz="1600" dirty="0"/>
              <a:t>TCA cycle</a:t>
            </a:r>
          </a:p>
        </p:txBody>
      </p:sp>
      <p:sp>
        <p:nvSpPr>
          <p:cNvPr id="38924" name="TextBox 38"/>
          <p:cNvSpPr txBox="1">
            <a:spLocks noChangeArrowheads="1"/>
          </p:cNvSpPr>
          <p:nvPr/>
        </p:nvSpPr>
        <p:spPr bwMode="auto">
          <a:xfrm>
            <a:off x="4877735" y="2637259"/>
            <a:ext cx="892842" cy="33857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/>
              <a:t>mTOR</a:t>
            </a:r>
          </a:p>
        </p:txBody>
      </p:sp>
      <p:sp>
        <p:nvSpPr>
          <p:cNvPr id="38925" name="TextBox 39"/>
          <p:cNvSpPr txBox="1">
            <a:spLocks noChangeArrowheads="1"/>
          </p:cNvSpPr>
          <p:nvPr/>
        </p:nvSpPr>
        <p:spPr bwMode="auto">
          <a:xfrm>
            <a:off x="6547364" y="2637259"/>
            <a:ext cx="663829" cy="33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 err="1"/>
              <a:t>Akt</a:t>
            </a:r>
            <a:endParaRPr lang="en-US" sz="1600" b="1" dirty="0"/>
          </a:p>
        </p:txBody>
      </p:sp>
      <p:sp>
        <p:nvSpPr>
          <p:cNvPr id="38926" name="TextBox 44"/>
          <p:cNvSpPr txBox="1">
            <a:spLocks noChangeArrowheads="1"/>
          </p:cNvSpPr>
          <p:nvPr/>
        </p:nvSpPr>
        <p:spPr bwMode="auto">
          <a:xfrm>
            <a:off x="3305590" y="2656194"/>
            <a:ext cx="914503" cy="338570"/>
          </a:xfrm>
          <a:prstGeom prst="rect">
            <a:avLst/>
          </a:prstGeom>
          <a:solidFill>
            <a:srgbClr val="93C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/>
              <a:t>HIF-1α</a:t>
            </a:r>
          </a:p>
        </p:txBody>
      </p:sp>
      <p:cxnSp>
        <p:nvCxnSpPr>
          <p:cNvPr id="43" name="Straight Arrow Connector 42"/>
          <p:cNvCxnSpPr>
            <a:stCxn id="38918" idx="2"/>
            <a:endCxn id="38922" idx="0"/>
          </p:cNvCxnSpPr>
          <p:nvPr/>
        </p:nvCxnSpPr>
        <p:spPr bwMode="auto">
          <a:xfrm flipH="1">
            <a:off x="2270769" y="1785268"/>
            <a:ext cx="11113" cy="5000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 bwMode="auto">
          <a:xfrm flipH="1">
            <a:off x="2256482" y="2583780"/>
            <a:ext cx="14287" cy="36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 bwMode="auto">
          <a:xfrm>
            <a:off x="2256482" y="3394992"/>
            <a:ext cx="1588" cy="466725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38921" idx="0"/>
          </p:cNvCxnSpPr>
          <p:nvPr/>
        </p:nvCxnSpPr>
        <p:spPr bwMode="auto">
          <a:xfrm>
            <a:off x="2256482" y="4180804"/>
            <a:ext cx="20637" cy="668337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 bwMode="auto">
          <a:xfrm>
            <a:off x="2870843" y="3872830"/>
            <a:ext cx="1250950" cy="0"/>
          </a:xfrm>
          <a:prstGeom prst="straightConnector1">
            <a:avLst/>
          </a:prstGeom>
          <a:ln w="127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38924" idx="1"/>
            <a:endCxn id="38926" idx="3"/>
          </p:cNvCxnSpPr>
          <p:nvPr/>
        </p:nvCxnSpPr>
        <p:spPr bwMode="auto">
          <a:xfrm flipH="1">
            <a:off x="4220219" y="2806030"/>
            <a:ext cx="657225" cy="1905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933" name="TextBox 61"/>
          <p:cNvSpPr txBox="1">
            <a:spLocks noChangeArrowheads="1"/>
          </p:cNvSpPr>
          <p:nvPr/>
        </p:nvSpPr>
        <p:spPr bwMode="auto">
          <a:xfrm>
            <a:off x="2871274" y="3493809"/>
            <a:ext cx="1134234" cy="33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/>
              <a:t>PDH</a:t>
            </a:r>
          </a:p>
        </p:txBody>
      </p:sp>
      <p:cxnSp>
        <p:nvCxnSpPr>
          <p:cNvPr id="51" name="Straight Arrow Connector 50"/>
          <p:cNvCxnSpPr/>
          <p:nvPr/>
        </p:nvCxnSpPr>
        <p:spPr bwMode="auto">
          <a:xfrm flipH="1" flipV="1">
            <a:off x="2704157" y="2825080"/>
            <a:ext cx="533400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38925" idx="1"/>
            <a:endCxn id="38924" idx="3"/>
          </p:cNvCxnSpPr>
          <p:nvPr/>
        </p:nvCxnSpPr>
        <p:spPr bwMode="auto">
          <a:xfrm flipH="1">
            <a:off x="5771207" y="2806030"/>
            <a:ext cx="776287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Freeform 52"/>
          <p:cNvSpPr/>
          <p:nvPr/>
        </p:nvSpPr>
        <p:spPr bwMode="auto">
          <a:xfrm>
            <a:off x="683269" y="1590005"/>
            <a:ext cx="7777163" cy="881063"/>
          </a:xfrm>
          <a:custGeom>
            <a:avLst/>
            <a:gdLst>
              <a:gd name="connsiteX0" fmla="*/ 0 w 7139952"/>
              <a:gd name="connsiteY0" fmla="*/ 1518075 h 1518075"/>
              <a:gd name="connsiteX1" fmla="*/ 3133908 w 7139952"/>
              <a:gd name="connsiteY1" fmla="*/ 490 h 1518075"/>
              <a:gd name="connsiteX2" fmla="*/ 6729654 w 7139952"/>
              <a:gd name="connsiteY2" fmla="*/ 1353120 h 1518075"/>
              <a:gd name="connsiteX3" fmla="*/ 7059539 w 7139952"/>
              <a:gd name="connsiteY3" fmla="*/ 1468589 h 1518075"/>
              <a:gd name="connsiteX4" fmla="*/ 7059539 w 7139952"/>
              <a:gd name="connsiteY4" fmla="*/ 1468589 h 151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9952" h="1518075">
                <a:moveTo>
                  <a:pt x="0" y="1518075"/>
                </a:moveTo>
                <a:cubicBezTo>
                  <a:pt x="1006149" y="773028"/>
                  <a:pt x="2012299" y="27982"/>
                  <a:pt x="3133908" y="490"/>
                </a:cubicBezTo>
                <a:cubicBezTo>
                  <a:pt x="4255517" y="-27003"/>
                  <a:pt x="6075382" y="1108437"/>
                  <a:pt x="6729654" y="1353120"/>
                </a:cubicBezTo>
                <a:cubicBezTo>
                  <a:pt x="7383926" y="1597803"/>
                  <a:pt x="7059539" y="1468589"/>
                  <a:pt x="7059539" y="1468589"/>
                </a:cubicBezTo>
                <a:lnTo>
                  <a:pt x="7059539" y="1468589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38937" name="TextBox 31"/>
          <p:cNvSpPr txBox="1">
            <a:spLocks noChangeArrowheads="1"/>
          </p:cNvSpPr>
          <p:nvPr/>
        </p:nvSpPr>
        <p:spPr bwMode="auto">
          <a:xfrm>
            <a:off x="4122038" y="4380505"/>
            <a:ext cx="1853766" cy="5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/>
              <a:t>Low</a:t>
            </a:r>
            <a:r>
              <a:rPr lang="en-US" sz="1600" dirty="0"/>
              <a:t> oxidative phosphorylation</a:t>
            </a:r>
          </a:p>
        </p:txBody>
      </p:sp>
      <p:sp>
        <p:nvSpPr>
          <p:cNvPr id="38938" name="TextBox 47"/>
          <p:cNvSpPr txBox="1">
            <a:spLocks noChangeArrowheads="1"/>
          </p:cNvSpPr>
          <p:nvPr/>
        </p:nvSpPr>
        <p:spPr bwMode="auto">
          <a:xfrm>
            <a:off x="6408955" y="1340768"/>
            <a:ext cx="1688197" cy="33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>
                <a:latin typeface="Symbol" charset="0"/>
                <a:cs typeface="Symbol" charset="0"/>
              </a:rPr>
              <a:t>b</a:t>
            </a:r>
            <a:r>
              <a:rPr lang="en-US" sz="1600" b="1"/>
              <a:t>-glucan</a:t>
            </a:r>
          </a:p>
        </p:txBody>
      </p:sp>
      <p:grpSp>
        <p:nvGrpSpPr>
          <p:cNvPr id="38939" name="Group 57"/>
          <p:cNvGrpSpPr>
            <a:grpSpLocks/>
          </p:cNvGrpSpPr>
          <p:nvPr/>
        </p:nvGrpSpPr>
        <p:grpSpPr bwMode="auto">
          <a:xfrm rot="2320540">
            <a:off x="6706187" y="1657811"/>
            <a:ext cx="545244" cy="798471"/>
            <a:chOff x="774700" y="1435100"/>
            <a:chExt cx="412750" cy="577850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1006723" y="1644255"/>
              <a:ext cx="180261" cy="3687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Freeform 59"/>
            <p:cNvSpPr/>
            <p:nvPr/>
          </p:nvSpPr>
          <p:spPr>
            <a:xfrm>
              <a:off x="774670" y="1435694"/>
              <a:ext cx="248759" cy="215987"/>
            </a:xfrm>
            <a:custGeom>
              <a:avLst/>
              <a:gdLst>
                <a:gd name="connsiteX0" fmla="*/ 0 w 248023"/>
                <a:gd name="connsiteY0" fmla="*/ 115468 h 216533"/>
                <a:gd name="connsiteX1" fmla="*/ 230919 w 248023"/>
                <a:gd name="connsiteY1" fmla="*/ 214441 h 216533"/>
                <a:gd name="connsiteX2" fmla="*/ 230919 w 248023"/>
                <a:gd name="connsiteY2" fmla="*/ 32991 h 216533"/>
                <a:gd name="connsiteX3" fmla="*/ 230919 w 248023"/>
                <a:gd name="connsiteY3" fmla="*/ 0 h 216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023" h="216533">
                  <a:moveTo>
                    <a:pt x="0" y="115468"/>
                  </a:moveTo>
                  <a:cubicBezTo>
                    <a:pt x="96216" y="171827"/>
                    <a:pt x="192433" y="228187"/>
                    <a:pt x="230919" y="214441"/>
                  </a:cubicBezTo>
                  <a:cubicBezTo>
                    <a:pt x="269405" y="200695"/>
                    <a:pt x="230919" y="32991"/>
                    <a:pt x="230919" y="32991"/>
                  </a:cubicBezTo>
                  <a:lnTo>
                    <a:pt x="230919" y="0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</p:grpSp>
      <p:sp>
        <p:nvSpPr>
          <p:cNvPr id="38940" name="TextBox 39"/>
          <p:cNvSpPr txBox="1">
            <a:spLocks noChangeArrowheads="1"/>
          </p:cNvSpPr>
          <p:nvPr/>
        </p:nvSpPr>
        <p:spPr bwMode="auto">
          <a:xfrm>
            <a:off x="6990164" y="1840935"/>
            <a:ext cx="1277096" cy="33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/>
              <a:t>dectin-1</a:t>
            </a:r>
          </a:p>
        </p:txBody>
      </p:sp>
      <p:sp>
        <p:nvSpPr>
          <p:cNvPr id="38941" name="TextBox 29"/>
          <p:cNvSpPr txBox="1">
            <a:spLocks noChangeArrowheads="1"/>
          </p:cNvSpPr>
          <p:nvPr/>
        </p:nvSpPr>
        <p:spPr bwMode="auto">
          <a:xfrm>
            <a:off x="1799542" y="5794886"/>
            <a:ext cx="55446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i="1" dirty="0">
                <a:latin typeface="+mn-lt"/>
              </a:rPr>
              <a:t>Metabolites change the phenotype of monocytes, why ?</a:t>
            </a:r>
          </a:p>
        </p:txBody>
      </p:sp>
      <p:sp>
        <p:nvSpPr>
          <p:cNvPr id="38914" name="TextBox 13"/>
          <p:cNvSpPr txBox="1">
            <a:spLocks noChangeArrowheads="1"/>
          </p:cNvSpPr>
          <p:nvPr/>
        </p:nvSpPr>
        <p:spPr bwMode="auto">
          <a:xfrm>
            <a:off x="1217154" y="662473"/>
            <a:ext cx="720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+mn-lt"/>
              </a:rPr>
              <a:t>Model of metabolic activation of monocytes by urate</a:t>
            </a:r>
          </a:p>
        </p:txBody>
      </p:sp>
      <p:sp>
        <p:nvSpPr>
          <p:cNvPr id="38915" name="TextBox 33"/>
          <p:cNvSpPr txBox="1">
            <a:spLocks noChangeArrowheads="1"/>
          </p:cNvSpPr>
          <p:nvPr/>
        </p:nvSpPr>
        <p:spPr bwMode="auto">
          <a:xfrm>
            <a:off x="496004" y="6261583"/>
            <a:ext cx="33131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Cheng et al, Science, 2014</a:t>
            </a:r>
            <a:endParaRPr 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Arrow Connector 42">
            <a:extLst>
              <a:ext uri="{FF2B5EF4-FFF2-40B4-BE49-F238E27FC236}">
                <a16:creationId xmlns:a16="http://schemas.microsoft.com/office/drawing/2014/main" id="{BFC67F53-9108-A746-8BD8-27FE6529C96D}"/>
              </a:ext>
            </a:extLst>
          </p:cNvPr>
          <p:cNvCxnSpPr>
            <a:cxnSpLocks/>
            <a:stCxn id="36" idx="2"/>
          </p:cNvCxnSpPr>
          <p:nvPr/>
        </p:nvCxnSpPr>
        <p:spPr bwMode="auto">
          <a:xfrm flipH="1">
            <a:off x="5208568" y="1551611"/>
            <a:ext cx="11418" cy="9515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24">
            <a:extLst>
              <a:ext uri="{FF2B5EF4-FFF2-40B4-BE49-F238E27FC236}">
                <a16:creationId xmlns:a16="http://schemas.microsoft.com/office/drawing/2014/main" id="{6547528B-60D1-AC45-B2E6-86A2A32D4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5886" y="1213041"/>
            <a:ext cx="1688199" cy="33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/>
              <a:t>Uric acid</a:t>
            </a:r>
          </a:p>
        </p:txBody>
      </p:sp>
      <p:sp>
        <p:nvSpPr>
          <p:cNvPr id="37" name="TextBox 24">
            <a:extLst>
              <a:ext uri="{FF2B5EF4-FFF2-40B4-BE49-F238E27FC236}">
                <a16:creationId xmlns:a16="http://schemas.microsoft.com/office/drawing/2014/main" id="{1DA6B97B-5BF4-8640-94C4-AC921740E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7444" y="2262477"/>
            <a:ext cx="1688199" cy="33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/>
              <a:t>PRAS40</a:t>
            </a:r>
          </a:p>
        </p:txBody>
      </p:sp>
      <p:sp>
        <p:nvSpPr>
          <p:cNvPr id="40" name="TextBox 24">
            <a:extLst>
              <a:ext uri="{FF2B5EF4-FFF2-40B4-BE49-F238E27FC236}">
                <a16:creationId xmlns:a16="http://schemas.microsoft.com/office/drawing/2014/main" id="{E1BCB8F7-01C7-9844-A68D-436CBFA57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3904" y="3370478"/>
            <a:ext cx="1688199" cy="33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/>
              <a:t>Uric acid</a:t>
            </a:r>
          </a:p>
        </p:txBody>
      </p:sp>
      <p:cxnSp>
        <p:nvCxnSpPr>
          <p:cNvPr id="41" name="Straight Arrow Connector 42">
            <a:extLst>
              <a:ext uri="{FF2B5EF4-FFF2-40B4-BE49-F238E27FC236}">
                <a16:creationId xmlns:a16="http://schemas.microsoft.com/office/drawing/2014/main" id="{8FE73E45-D4BE-054D-BA8C-2E51259AB6D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159350" y="3234763"/>
            <a:ext cx="714286" cy="2713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24">
            <a:extLst>
              <a:ext uri="{FF2B5EF4-FFF2-40B4-BE49-F238E27FC236}">
                <a16:creationId xmlns:a16="http://schemas.microsoft.com/office/drawing/2014/main" id="{05F89458-5C76-9E48-9264-C3075DBBC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0761" y="2967259"/>
            <a:ext cx="1688199" cy="33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/>
              <a:t>PRAS40</a:t>
            </a:r>
          </a:p>
        </p:txBody>
      </p:sp>
      <p:sp>
        <p:nvSpPr>
          <p:cNvPr id="38" name="Rechthoek 4">
            <a:extLst>
              <a:ext uri="{FF2B5EF4-FFF2-40B4-BE49-F238E27FC236}">
                <a16:creationId xmlns:a16="http://schemas.microsoft.com/office/drawing/2014/main" id="{A4C467D7-E32D-AA42-814C-CDFA572F3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248" y="262389"/>
            <a:ext cx="2160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ea typeface="Arial" charset="0"/>
                <a:cs typeface="Arial" charset="0"/>
              </a:rPr>
              <a:t>Hyperuricemia</a:t>
            </a:r>
          </a:p>
          <a:p>
            <a:pPr algn="ctr"/>
            <a:endParaRPr lang="nl-NL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46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Afbeelding 1">
            <a:extLst>
              <a:ext uri="{FF2B5EF4-FFF2-40B4-BE49-F238E27FC236}">
                <a16:creationId xmlns:a16="http://schemas.microsoft.com/office/drawing/2014/main" id="{823D68CF-2B86-6A4B-BFA4-C5DA6BA63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72" y="908720"/>
            <a:ext cx="80137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E89DE39A-5215-054A-81A7-9BA238385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677217"/>
            <a:ext cx="77048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x-none" b="1" dirty="0">
                <a:latin typeface="+mn-lt"/>
              </a:rPr>
              <a:t>Metabolic reprogramming in Urate trained monocytes ?</a:t>
            </a:r>
            <a:endParaRPr lang="en-US" altLang="x-none" dirty="0">
              <a:latin typeface="+mn-lt"/>
            </a:endParaRPr>
          </a:p>
        </p:txBody>
      </p:sp>
      <p:sp>
        <p:nvSpPr>
          <p:cNvPr id="30724" name="TextBox 1">
            <a:extLst>
              <a:ext uri="{FF2B5EF4-FFF2-40B4-BE49-F238E27FC236}">
                <a16:creationId xmlns:a16="http://schemas.microsoft.com/office/drawing/2014/main" id="{D27B7B48-459C-254D-996C-BFBF6C9BA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6269250"/>
            <a:ext cx="26789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000" i="1" dirty="0">
                <a:latin typeface="Arial" panose="020B0604020202020204" pitchFamily="34" charset="0"/>
              </a:rPr>
              <a:t>Arts RJW, et al. </a:t>
            </a:r>
            <a:r>
              <a:rPr lang="is-IS" altLang="nl-NL" sz="1000" dirty="0">
                <a:latin typeface="Arial" panose="020B0604020202020204" pitchFamily="34" charset="0"/>
              </a:rPr>
              <a:t>Cell Metab. 2016;24:807-19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s-IS" altLang="nl-NL" sz="1000" i="1" dirty="0">
                <a:latin typeface="Arial" panose="020B0604020202020204" pitchFamily="34" charset="0"/>
              </a:rPr>
              <a:t>Crisan TO, et al. 2018 submitted</a:t>
            </a:r>
            <a:r>
              <a:rPr lang="en-US" altLang="nl-NL" sz="1000" i="1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0725" name="Tekstvak 3">
            <a:extLst>
              <a:ext uri="{FF2B5EF4-FFF2-40B4-BE49-F238E27FC236}">
                <a16:creationId xmlns:a16="http://schemas.microsoft.com/office/drawing/2014/main" id="{D35FB4E9-6E77-7D4A-A826-3BF41856E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766" y="1722710"/>
            <a:ext cx="1381914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600" b="1" dirty="0">
                <a:solidFill>
                  <a:srgbClr val="FF0000"/>
                </a:solidFill>
                <a:latin typeface="Arial" panose="020B0604020202020204" pitchFamily="34" charset="0"/>
              </a:rPr>
              <a:t>Uric acid  </a:t>
            </a:r>
          </a:p>
        </p:txBody>
      </p:sp>
      <p:cxnSp>
        <p:nvCxnSpPr>
          <p:cNvPr id="8" name="Rechte verbindingslijn met pijl 6">
            <a:extLst>
              <a:ext uri="{FF2B5EF4-FFF2-40B4-BE49-F238E27FC236}">
                <a16:creationId xmlns:a16="http://schemas.microsoft.com/office/drawing/2014/main" id="{A06F04ED-8DF9-2E44-BEF2-8A8ACA89631F}"/>
              </a:ext>
            </a:extLst>
          </p:cNvPr>
          <p:cNvCxnSpPr>
            <a:cxnSpLocks/>
          </p:cNvCxnSpPr>
          <p:nvPr/>
        </p:nvCxnSpPr>
        <p:spPr>
          <a:xfrm>
            <a:off x="1094209" y="2135540"/>
            <a:ext cx="0" cy="6453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9" name="Tekstvak 21">
            <a:extLst>
              <a:ext uri="{FF2B5EF4-FFF2-40B4-BE49-F238E27FC236}">
                <a16:creationId xmlns:a16="http://schemas.microsoft.com/office/drawing/2014/main" id="{8CEC5C64-6794-7D45-8FED-19EA20C13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40" y="2009155"/>
            <a:ext cx="1228154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600" b="1" dirty="0">
                <a:solidFill>
                  <a:srgbClr val="FF0000"/>
                </a:solidFill>
                <a:latin typeface="Arial" panose="020B0604020202020204" pitchFamily="34" charset="0"/>
              </a:rPr>
              <a:t>Uric acid ?</a:t>
            </a:r>
            <a:r>
              <a:rPr lang="en-US" altLang="nl-NL" sz="1600" b="1" dirty="0">
                <a:latin typeface="Arial" panose="020B0604020202020204" pitchFamily="34" charset="0"/>
              </a:rPr>
              <a:t>  </a:t>
            </a:r>
          </a:p>
        </p:txBody>
      </p:sp>
      <p:cxnSp>
        <p:nvCxnSpPr>
          <p:cNvPr id="12" name="Rechte verbindingslijn met pijl 22">
            <a:extLst>
              <a:ext uri="{FF2B5EF4-FFF2-40B4-BE49-F238E27FC236}">
                <a16:creationId xmlns:a16="http://schemas.microsoft.com/office/drawing/2014/main" id="{BC607CB0-D58A-254E-BD86-7D0433736EEF}"/>
              </a:ext>
            </a:extLst>
          </p:cNvPr>
          <p:cNvCxnSpPr/>
          <p:nvPr/>
        </p:nvCxnSpPr>
        <p:spPr>
          <a:xfrm flipH="1">
            <a:off x="4300538" y="2179638"/>
            <a:ext cx="469900" cy="95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24">
            <a:extLst>
              <a:ext uri="{FF2B5EF4-FFF2-40B4-BE49-F238E27FC236}">
                <a16:creationId xmlns:a16="http://schemas.microsoft.com/office/drawing/2014/main" id="{07B9CA30-55E5-6E4A-BB96-D3CABAA2228C}"/>
              </a:ext>
            </a:extLst>
          </p:cNvPr>
          <p:cNvCxnSpPr/>
          <p:nvPr/>
        </p:nvCxnSpPr>
        <p:spPr>
          <a:xfrm>
            <a:off x="3656013" y="2359025"/>
            <a:ext cx="360362" cy="7826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hoek 4">
            <a:extLst>
              <a:ext uri="{FF2B5EF4-FFF2-40B4-BE49-F238E27FC236}">
                <a16:creationId xmlns:a16="http://schemas.microsoft.com/office/drawing/2014/main" id="{5C64F806-473E-5946-A9D4-FEE3811B0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248" y="262389"/>
            <a:ext cx="2160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ea typeface="Arial" charset="0"/>
                <a:cs typeface="Arial" charset="0"/>
              </a:rPr>
              <a:t>Hyperuricemia</a:t>
            </a:r>
          </a:p>
          <a:p>
            <a:pPr algn="ctr"/>
            <a:endParaRPr lang="nl-NL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4" name="Tekstvak 21">
            <a:extLst>
              <a:ext uri="{FF2B5EF4-FFF2-40B4-BE49-F238E27FC236}">
                <a16:creationId xmlns:a16="http://schemas.microsoft.com/office/drawing/2014/main" id="{A2EFA62B-57A4-C64F-B053-3349BD131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41" y="2792800"/>
            <a:ext cx="12281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400" b="1" dirty="0">
                <a:solidFill>
                  <a:srgbClr val="FF0000"/>
                </a:solidFill>
                <a:latin typeface="Arial" panose="020B0604020202020204" pitchFamily="34" charset="0"/>
              </a:rPr>
              <a:t>PRAS40</a:t>
            </a:r>
            <a:r>
              <a:rPr lang="en-US" altLang="nl-NL" sz="1400" b="1" dirty="0"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17" name="Tekstvak 21">
            <a:extLst>
              <a:ext uri="{FF2B5EF4-FFF2-40B4-BE49-F238E27FC236}">
                <a16:creationId xmlns:a16="http://schemas.microsoft.com/office/drawing/2014/main" id="{8DFB0702-C15A-6141-8E46-0DA42BEC0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120" y="5609555"/>
            <a:ext cx="1228154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600" b="1" dirty="0">
                <a:solidFill>
                  <a:srgbClr val="FF0000"/>
                </a:solidFill>
                <a:latin typeface="Arial" panose="020B0604020202020204" pitchFamily="34" charset="0"/>
              </a:rPr>
              <a:t>TETs</a:t>
            </a:r>
            <a:r>
              <a:rPr lang="en-US" altLang="nl-NL" sz="1600" b="1" dirty="0">
                <a:latin typeface="Arial" panose="020B0604020202020204" pitchFamily="34" charset="0"/>
              </a:rPr>
              <a:t>  </a:t>
            </a:r>
          </a:p>
        </p:txBody>
      </p:sp>
      <p:cxnSp>
        <p:nvCxnSpPr>
          <p:cNvPr id="18" name="Rechte verbindingslijn met pijl 6">
            <a:extLst>
              <a:ext uri="{FF2B5EF4-FFF2-40B4-BE49-F238E27FC236}">
                <a16:creationId xmlns:a16="http://schemas.microsoft.com/office/drawing/2014/main" id="{DACC2122-FD16-4E43-8293-9FF957EE7809}"/>
              </a:ext>
            </a:extLst>
          </p:cNvPr>
          <p:cNvCxnSpPr>
            <a:cxnSpLocks/>
          </p:cNvCxnSpPr>
          <p:nvPr/>
        </p:nvCxnSpPr>
        <p:spPr>
          <a:xfrm>
            <a:off x="5724128" y="4922776"/>
            <a:ext cx="216024" cy="6140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vak 3">
            <a:extLst>
              <a:ext uri="{FF2B5EF4-FFF2-40B4-BE49-F238E27FC236}">
                <a16:creationId xmlns:a16="http://schemas.microsoft.com/office/drawing/2014/main" id="{BADF1372-954D-3142-87FA-F2FBDBCEA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040" y="4437112"/>
            <a:ext cx="18152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400" b="1" dirty="0">
                <a:latin typeface="Symbol" pitchFamily="2" charset="2"/>
              </a:rPr>
              <a:t>a</a:t>
            </a:r>
            <a:r>
              <a:rPr lang="en-US" altLang="nl-NL" sz="1400" b="1" dirty="0">
                <a:latin typeface="Arial" panose="020B0604020202020204" pitchFamily="34" charset="0"/>
              </a:rPr>
              <a:t>-keto-</a:t>
            </a:r>
            <a:r>
              <a:rPr lang="en-US" altLang="nl-NL" sz="1400" b="1" dirty="0" err="1">
                <a:latin typeface="Arial" panose="020B0604020202020204" pitchFamily="34" charset="0"/>
              </a:rPr>
              <a:t>glutarate</a:t>
            </a:r>
            <a:endParaRPr lang="en-US" altLang="nl-NL" sz="14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7361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3">
            <a:extLst>
              <a:ext uri="{FF2B5EF4-FFF2-40B4-BE49-F238E27FC236}">
                <a16:creationId xmlns:a16="http://schemas.microsoft.com/office/drawing/2014/main" id="{3614A512-1175-8B45-BCBA-71A0C8F5FA16}"/>
              </a:ext>
            </a:extLst>
          </p:cNvPr>
          <p:cNvSpPr txBox="1">
            <a:spLocks/>
          </p:cNvSpPr>
          <p:nvPr/>
        </p:nvSpPr>
        <p:spPr bwMode="auto">
          <a:xfrm>
            <a:off x="323850" y="746473"/>
            <a:ext cx="849662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</a:pPr>
            <a:r>
              <a:rPr lang="en-US" altLang="nl-NL" sz="2400" b="1" dirty="0">
                <a:latin typeface="+mn-lt"/>
              </a:rPr>
              <a:t>Effects of acetylation and methylation inhibition on </a:t>
            </a:r>
          </a:p>
          <a:p>
            <a:pPr algn="ctr" defTabSz="914400">
              <a:spcBef>
                <a:spcPct val="0"/>
              </a:spcBef>
              <a:buFontTx/>
              <a:buNone/>
            </a:pPr>
            <a:r>
              <a:rPr lang="en-US" altLang="nl-NL" sz="2400" b="1" dirty="0">
                <a:latin typeface="+mn-lt"/>
              </a:rPr>
              <a:t>urate-induced enhanced cytokine production</a:t>
            </a:r>
            <a:endParaRPr lang="en-US" altLang="nl-NL" sz="2400" b="1" dirty="0"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3795" name="Picture 4">
            <a:extLst>
              <a:ext uri="{FF2B5EF4-FFF2-40B4-BE49-F238E27FC236}">
                <a16:creationId xmlns:a16="http://schemas.microsoft.com/office/drawing/2014/main" id="{3422831C-675B-FA46-8B08-93DFEF65F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400425"/>
            <a:ext cx="4081463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6" name="Groep 11">
            <a:extLst>
              <a:ext uri="{FF2B5EF4-FFF2-40B4-BE49-F238E27FC236}">
                <a16:creationId xmlns:a16="http://schemas.microsoft.com/office/drawing/2014/main" id="{098FC3BE-AB14-324B-9B0D-CDCE2AA6038A}"/>
              </a:ext>
            </a:extLst>
          </p:cNvPr>
          <p:cNvGrpSpPr>
            <a:grpSpLocks/>
          </p:cNvGrpSpPr>
          <p:nvPr/>
        </p:nvGrpSpPr>
        <p:grpSpPr bwMode="auto">
          <a:xfrm>
            <a:off x="1763713" y="1556792"/>
            <a:ext cx="5111750" cy="1084263"/>
            <a:chOff x="1835696" y="1340768"/>
            <a:chExt cx="5112568" cy="1083963"/>
          </a:xfrm>
        </p:grpSpPr>
        <p:grpSp>
          <p:nvGrpSpPr>
            <p:cNvPr id="33801" name="Groep 16">
              <a:extLst>
                <a:ext uri="{FF2B5EF4-FFF2-40B4-BE49-F238E27FC236}">
                  <a16:creationId xmlns:a16="http://schemas.microsoft.com/office/drawing/2014/main" id="{48116C92-8D72-804F-AC4C-9857A8CE70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9429" y="1374736"/>
              <a:ext cx="4468835" cy="1049995"/>
              <a:chOff x="2479429" y="1374736"/>
              <a:chExt cx="4468835" cy="1049995"/>
            </a:xfrm>
          </p:grpSpPr>
          <p:pic>
            <p:nvPicPr>
              <p:cNvPr id="33815" name="Picture 2">
                <a:extLst>
                  <a:ext uri="{FF2B5EF4-FFF2-40B4-BE49-F238E27FC236}">
                    <a16:creationId xmlns:a16="http://schemas.microsoft.com/office/drawing/2014/main" id="{A8C7FFBB-C38C-8E44-9E75-9CC52ABE73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9429" y="1412776"/>
                <a:ext cx="4108795" cy="10119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3816" name="Groep 23">
                <a:extLst>
                  <a:ext uri="{FF2B5EF4-FFF2-40B4-BE49-F238E27FC236}">
                    <a16:creationId xmlns:a16="http://schemas.microsoft.com/office/drawing/2014/main" id="{44EDED26-B763-0444-A6E9-24244F7C2E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48064" y="1374736"/>
                <a:ext cx="360040" cy="254064"/>
                <a:chOff x="3709932" y="1090701"/>
                <a:chExt cx="1295400" cy="792163"/>
              </a:xfrm>
            </p:grpSpPr>
            <p:sp>
              <p:nvSpPr>
                <p:cNvPr id="16" name="Diagonale streep 21">
                  <a:extLst>
                    <a:ext uri="{FF2B5EF4-FFF2-40B4-BE49-F238E27FC236}">
                      <a16:creationId xmlns:a16="http://schemas.microsoft.com/office/drawing/2014/main" id="{2C33CD1B-B1A9-344D-AE6E-721F7F5039AE}"/>
                    </a:ext>
                  </a:extLst>
                </p:cNvPr>
                <p:cNvSpPr/>
                <p:nvPr/>
              </p:nvSpPr>
              <p:spPr bwMode="auto">
                <a:xfrm rot="623302">
                  <a:off x="3709932" y="1479639"/>
                  <a:ext cx="704850" cy="111125"/>
                </a:xfrm>
                <a:prstGeom prst="diagStrip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l-N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" name="Diagonale streep 22">
                  <a:extLst>
                    <a:ext uri="{FF2B5EF4-FFF2-40B4-BE49-F238E27FC236}">
                      <a16:creationId xmlns:a16="http://schemas.microsoft.com/office/drawing/2014/main" id="{0BC5AA2E-B71E-084D-91A9-D20142093001}"/>
                    </a:ext>
                  </a:extLst>
                </p:cNvPr>
                <p:cNvSpPr/>
                <p:nvPr/>
              </p:nvSpPr>
              <p:spPr bwMode="auto">
                <a:xfrm rot="7450113">
                  <a:off x="3944882" y="1425664"/>
                  <a:ext cx="792163" cy="122237"/>
                </a:xfrm>
                <a:prstGeom prst="diagStrip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l-N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" name="Diagonale streep 23">
                  <a:extLst>
                    <a:ext uri="{FF2B5EF4-FFF2-40B4-BE49-F238E27FC236}">
                      <a16:creationId xmlns:a16="http://schemas.microsoft.com/office/drawing/2014/main" id="{74988D54-F76A-7243-AE51-04C43BBDACE0}"/>
                    </a:ext>
                  </a:extLst>
                </p:cNvPr>
                <p:cNvSpPr/>
                <p:nvPr/>
              </p:nvSpPr>
              <p:spPr bwMode="auto">
                <a:xfrm rot="1855922">
                  <a:off x="3833757" y="1462176"/>
                  <a:ext cx="1171575" cy="90488"/>
                </a:xfrm>
                <a:prstGeom prst="diagStrip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l-N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" name="Diagonale streep 24">
                  <a:extLst>
                    <a:ext uri="{FF2B5EF4-FFF2-40B4-BE49-F238E27FC236}">
                      <a16:creationId xmlns:a16="http://schemas.microsoft.com/office/drawing/2014/main" id="{F513FC91-877E-1748-AEC3-095840FE682E}"/>
                    </a:ext>
                  </a:extLst>
                </p:cNvPr>
                <p:cNvSpPr/>
                <p:nvPr/>
              </p:nvSpPr>
              <p:spPr bwMode="auto">
                <a:xfrm rot="20763640">
                  <a:off x="3848045" y="1487576"/>
                  <a:ext cx="817562" cy="41275"/>
                </a:xfrm>
                <a:prstGeom prst="diagStripe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nl-NL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33817" name="Picture 4">
                <a:extLst>
                  <a:ext uri="{FF2B5EF4-FFF2-40B4-BE49-F238E27FC236}">
                    <a16:creationId xmlns:a16="http://schemas.microsoft.com/office/drawing/2014/main" id="{FACE817C-2B9B-284E-81AB-8FC7655D0B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lum brigh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6216" y="1556792"/>
                <a:ext cx="432048" cy="303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3802" name="Groep 17">
              <a:extLst>
                <a:ext uri="{FF2B5EF4-FFF2-40B4-BE49-F238E27FC236}">
                  <a16:creationId xmlns:a16="http://schemas.microsoft.com/office/drawing/2014/main" id="{197F8457-61E5-9645-811C-81A7EDC596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5696" y="1340768"/>
              <a:ext cx="648071" cy="519648"/>
              <a:chOff x="2123728" y="1704561"/>
              <a:chExt cx="4997659" cy="4332319"/>
            </a:xfrm>
          </p:grpSpPr>
          <p:sp>
            <p:nvSpPr>
              <p:cNvPr id="9" name="Vrije vorm 14">
                <a:extLst>
                  <a:ext uri="{FF2B5EF4-FFF2-40B4-BE49-F238E27FC236}">
                    <a16:creationId xmlns:a16="http://schemas.microsoft.com/office/drawing/2014/main" id="{E2219183-6C77-F845-B353-3C577842E2FF}"/>
                  </a:ext>
                </a:extLst>
              </p:cNvPr>
              <p:cNvSpPr/>
              <p:nvPr/>
            </p:nvSpPr>
            <p:spPr>
              <a:xfrm>
                <a:off x="3445565" y="1704561"/>
                <a:ext cx="3675822" cy="3665883"/>
              </a:xfrm>
              <a:custGeom>
                <a:avLst/>
                <a:gdLst>
                  <a:gd name="connsiteX0" fmla="*/ 1007165 w 3675822"/>
                  <a:gd name="connsiteY0" fmla="*/ 491987 h 3665883"/>
                  <a:gd name="connsiteX1" fmla="*/ 430696 w 3675822"/>
                  <a:gd name="connsiteY1" fmla="*/ 1038639 h 3665883"/>
                  <a:gd name="connsiteX2" fmla="*/ 82826 w 3675822"/>
                  <a:gd name="connsiteY2" fmla="*/ 2231335 h 3665883"/>
                  <a:gd name="connsiteX3" fmla="*/ 927652 w 3675822"/>
                  <a:gd name="connsiteY3" fmla="*/ 3433969 h 3665883"/>
                  <a:gd name="connsiteX4" fmla="*/ 2796209 w 3675822"/>
                  <a:gd name="connsiteY4" fmla="*/ 3384274 h 3665883"/>
                  <a:gd name="connsiteX5" fmla="*/ 3591339 w 3675822"/>
                  <a:gd name="connsiteY5" fmla="*/ 1744317 h 3665883"/>
                  <a:gd name="connsiteX6" fmla="*/ 3303105 w 3675822"/>
                  <a:gd name="connsiteY6" fmla="*/ 879613 h 3665883"/>
                  <a:gd name="connsiteX7" fmla="*/ 2090531 w 3675822"/>
                  <a:gd name="connsiteY7" fmla="*/ 64604 h 3665883"/>
                  <a:gd name="connsiteX8" fmla="*/ 1007165 w 3675822"/>
                  <a:gd name="connsiteY8" fmla="*/ 491987 h 366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75822" h="3665883">
                    <a:moveTo>
                      <a:pt x="1007165" y="491987"/>
                    </a:moveTo>
                    <a:cubicBezTo>
                      <a:pt x="730526" y="654326"/>
                      <a:pt x="584753" y="748748"/>
                      <a:pt x="430696" y="1038639"/>
                    </a:cubicBezTo>
                    <a:cubicBezTo>
                      <a:pt x="276640" y="1328530"/>
                      <a:pt x="0" y="1832113"/>
                      <a:pt x="82826" y="2231335"/>
                    </a:cubicBezTo>
                    <a:cubicBezTo>
                      <a:pt x="165652" y="2630557"/>
                      <a:pt x="475422" y="3241813"/>
                      <a:pt x="927652" y="3433969"/>
                    </a:cubicBezTo>
                    <a:cubicBezTo>
                      <a:pt x="1379882" y="3626125"/>
                      <a:pt x="2352261" y="3665883"/>
                      <a:pt x="2796209" y="3384274"/>
                    </a:cubicBezTo>
                    <a:cubicBezTo>
                      <a:pt x="3240157" y="3102665"/>
                      <a:pt x="3506856" y="2161760"/>
                      <a:pt x="3591339" y="1744317"/>
                    </a:cubicBezTo>
                    <a:cubicBezTo>
                      <a:pt x="3675822" y="1326874"/>
                      <a:pt x="3553240" y="1159565"/>
                      <a:pt x="3303105" y="879613"/>
                    </a:cubicBezTo>
                    <a:cubicBezTo>
                      <a:pt x="3052970" y="599661"/>
                      <a:pt x="2473188" y="129208"/>
                      <a:pt x="2090531" y="64604"/>
                    </a:cubicBezTo>
                    <a:cubicBezTo>
                      <a:pt x="1707874" y="0"/>
                      <a:pt x="1283804" y="329648"/>
                      <a:pt x="1007165" y="491987"/>
                    </a:cubicBezTo>
                    <a:close/>
                  </a:path>
                </a:pathLst>
              </a:custGeom>
              <a:solidFill>
                <a:srgbClr val="EEDDFF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/>
              </a:p>
            </p:txBody>
          </p:sp>
          <p:sp>
            <p:nvSpPr>
              <p:cNvPr id="10" name="Vrije vorm 15">
                <a:extLst>
                  <a:ext uri="{FF2B5EF4-FFF2-40B4-BE49-F238E27FC236}">
                    <a16:creationId xmlns:a16="http://schemas.microsoft.com/office/drawing/2014/main" id="{8074B55F-0C24-8549-AA12-992242B67379}"/>
                  </a:ext>
                </a:extLst>
              </p:cNvPr>
              <p:cNvSpPr/>
              <p:nvPr/>
            </p:nvSpPr>
            <p:spPr>
              <a:xfrm rot="21417231">
                <a:off x="3931381" y="2625973"/>
                <a:ext cx="2366051" cy="2543344"/>
              </a:xfrm>
              <a:custGeom>
                <a:avLst/>
                <a:gdLst>
                  <a:gd name="connsiteX0" fmla="*/ 810040 w 2059057"/>
                  <a:gd name="connsiteY0" fmla="*/ 43070 h 2630557"/>
                  <a:gd name="connsiteX1" fmla="*/ 233570 w 2059057"/>
                  <a:gd name="connsiteY1" fmla="*/ 311427 h 2630557"/>
                  <a:gd name="connsiteX2" fmla="*/ 24848 w 2059057"/>
                  <a:gd name="connsiteY2" fmla="*/ 987287 h 2630557"/>
                  <a:gd name="connsiteX3" fmla="*/ 84483 w 2059057"/>
                  <a:gd name="connsiteY3" fmla="*/ 1812235 h 2630557"/>
                  <a:gd name="connsiteX4" fmla="*/ 323022 w 2059057"/>
                  <a:gd name="connsiteY4" fmla="*/ 2358887 h 2630557"/>
                  <a:gd name="connsiteX5" fmla="*/ 1346753 w 2059057"/>
                  <a:gd name="connsiteY5" fmla="*/ 2537792 h 2630557"/>
                  <a:gd name="connsiteX6" fmla="*/ 2032553 w 2059057"/>
                  <a:gd name="connsiteY6" fmla="*/ 1802296 h 2630557"/>
                  <a:gd name="connsiteX7" fmla="*/ 1505779 w 2059057"/>
                  <a:gd name="connsiteY7" fmla="*/ 1106557 h 2630557"/>
                  <a:gd name="connsiteX8" fmla="*/ 1098274 w 2059057"/>
                  <a:gd name="connsiteY8" fmla="*/ 1136374 h 2630557"/>
                  <a:gd name="connsiteX9" fmla="*/ 1138031 w 2059057"/>
                  <a:gd name="connsiteY9" fmla="*/ 728870 h 2630557"/>
                  <a:gd name="connsiteX10" fmla="*/ 1326874 w 2059057"/>
                  <a:gd name="connsiteY10" fmla="*/ 281609 h 2630557"/>
                  <a:gd name="connsiteX11" fmla="*/ 869674 w 2059057"/>
                  <a:gd name="connsiteY11" fmla="*/ 53009 h 2630557"/>
                  <a:gd name="connsiteX12" fmla="*/ 810040 w 2059057"/>
                  <a:gd name="connsiteY12" fmla="*/ 43070 h 2630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59057" h="2630557">
                    <a:moveTo>
                      <a:pt x="810040" y="43070"/>
                    </a:moveTo>
                    <a:cubicBezTo>
                      <a:pt x="704023" y="86140"/>
                      <a:pt x="364435" y="154058"/>
                      <a:pt x="233570" y="311427"/>
                    </a:cubicBezTo>
                    <a:cubicBezTo>
                      <a:pt x="102705" y="468796"/>
                      <a:pt x="49696" y="737153"/>
                      <a:pt x="24848" y="987287"/>
                    </a:cubicBezTo>
                    <a:cubicBezTo>
                      <a:pt x="0" y="1237421"/>
                      <a:pt x="34787" y="1583635"/>
                      <a:pt x="84483" y="1812235"/>
                    </a:cubicBezTo>
                    <a:cubicBezTo>
                      <a:pt x="134179" y="2040835"/>
                      <a:pt x="112644" y="2237961"/>
                      <a:pt x="323022" y="2358887"/>
                    </a:cubicBezTo>
                    <a:cubicBezTo>
                      <a:pt x="533400" y="2479813"/>
                      <a:pt x="1061831" y="2630557"/>
                      <a:pt x="1346753" y="2537792"/>
                    </a:cubicBezTo>
                    <a:cubicBezTo>
                      <a:pt x="1631675" y="2445027"/>
                      <a:pt x="2006049" y="2040835"/>
                      <a:pt x="2032553" y="1802296"/>
                    </a:cubicBezTo>
                    <a:cubicBezTo>
                      <a:pt x="2059057" y="1563757"/>
                      <a:pt x="1661492" y="1217544"/>
                      <a:pt x="1505779" y="1106557"/>
                    </a:cubicBezTo>
                    <a:cubicBezTo>
                      <a:pt x="1350066" y="995570"/>
                      <a:pt x="1159565" y="1199322"/>
                      <a:pt x="1098274" y="1136374"/>
                    </a:cubicBezTo>
                    <a:cubicBezTo>
                      <a:pt x="1036983" y="1073426"/>
                      <a:pt x="1099931" y="871331"/>
                      <a:pt x="1138031" y="728870"/>
                    </a:cubicBezTo>
                    <a:cubicBezTo>
                      <a:pt x="1176131" y="586409"/>
                      <a:pt x="1371600" y="394253"/>
                      <a:pt x="1326874" y="281609"/>
                    </a:cubicBezTo>
                    <a:cubicBezTo>
                      <a:pt x="1282148" y="168966"/>
                      <a:pt x="957469" y="92765"/>
                      <a:pt x="869674" y="53009"/>
                    </a:cubicBezTo>
                    <a:cubicBezTo>
                      <a:pt x="781879" y="13253"/>
                      <a:pt x="916057" y="0"/>
                      <a:pt x="810040" y="43070"/>
                    </a:cubicBezTo>
                    <a:close/>
                  </a:path>
                </a:pathLst>
              </a:custGeom>
              <a:solidFill>
                <a:srgbClr val="3E006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>
                  <a:ln>
                    <a:solidFill>
                      <a:srgbClr val="AC75D5"/>
                    </a:solidFill>
                  </a:ln>
                </a:endParaRPr>
              </a:p>
            </p:txBody>
          </p:sp>
          <p:sp>
            <p:nvSpPr>
              <p:cNvPr id="11" name="Vrije vorm 16">
                <a:extLst>
                  <a:ext uri="{FF2B5EF4-FFF2-40B4-BE49-F238E27FC236}">
                    <a16:creationId xmlns:a16="http://schemas.microsoft.com/office/drawing/2014/main" id="{99E6CF8E-55CB-EC44-A2EC-98565F6F7B24}"/>
                  </a:ext>
                </a:extLst>
              </p:cNvPr>
              <p:cNvSpPr/>
              <p:nvPr/>
            </p:nvSpPr>
            <p:spPr>
              <a:xfrm rot="5400000">
                <a:off x="2122153" y="4294670"/>
                <a:ext cx="1743785" cy="1740636"/>
              </a:xfrm>
              <a:custGeom>
                <a:avLst/>
                <a:gdLst>
                  <a:gd name="connsiteX0" fmla="*/ 1007165 w 3675822"/>
                  <a:gd name="connsiteY0" fmla="*/ 491987 h 3665883"/>
                  <a:gd name="connsiteX1" fmla="*/ 430696 w 3675822"/>
                  <a:gd name="connsiteY1" fmla="*/ 1038639 h 3665883"/>
                  <a:gd name="connsiteX2" fmla="*/ 82826 w 3675822"/>
                  <a:gd name="connsiteY2" fmla="*/ 2231335 h 3665883"/>
                  <a:gd name="connsiteX3" fmla="*/ 927652 w 3675822"/>
                  <a:gd name="connsiteY3" fmla="*/ 3433969 h 3665883"/>
                  <a:gd name="connsiteX4" fmla="*/ 2796209 w 3675822"/>
                  <a:gd name="connsiteY4" fmla="*/ 3384274 h 3665883"/>
                  <a:gd name="connsiteX5" fmla="*/ 3591339 w 3675822"/>
                  <a:gd name="connsiteY5" fmla="*/ 1744317 h 3665883"/>
                  <a:gd name="connsiteX6" fmla="*/ 3303105 w 3675822"/>
                  <a:gd name="connsiteY6" fmla="*/ 879613 h 3665883"/>
                  <a:gd name="connsiteX7" fmla="*/ 2090531 w 3675822"/>
                  <a:gd name="connsiteY7" fmla="*/ 64604 h 3665883"/>
                  <a:gd name="connsiteX8" fmla="*/ 1007165 w 3675822"/>
                  <a:gd name="connsiteY8" fmla="*/ 491987 h 366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75822" h="3665883">
                    <a:moveTo>
                      <a:pt x="1007165" y="491987"/>
                    </a:moveTo>
                    <a:cubicBezTo>
                      <a:pt x="730526" y="654326"/>
                      <a:pt x="584753" y="748748"/>
                      <a:pt x="430696" y="1038639"/>
                    </a:cubicBezTo>
                    <a:cubicBezTo>
                      <a:pt x="276640" y="1328530"/>
                      <a:pt x="0" y="1832113"/>
                      <a:pt x="82826" y="2231335"/>
                    </a:cubicBezTo>
                    <a:cubicBezTo>
                      <a:pt x="165652" y="2630557"/>
                      <a:pt x="475422" y="3241813"/>
                      <a:pt x="927652" y="3433969"/>
                    </a:cubicBezTo>
                    <a:cubicBezTo>
                      <a:pt x="1379882" y="3626125"/>
                      <a:pt x="2352261" y="3665883"/>
                      <a:pt x="2796209" y="3384274"/>
                    </a:cubicBezTo>
                    <a:cubicBezTo>
                      <a:pt x="3240157" y="3102665"/>
                      <a:pt x="3506856" y="2161760"/>
                      <a:pt x="3591339" y="1744317"/>
                    </a:cubicBezTo>
                    <a:cubicBezTo>
                      <a:pt x="3675822" y="1326874"/>
                      <a:pt x="3553240" y="1159565"/>
                      <a:pt x="3303105" y="879613"/>
                    </a:cubicBezTo>
                    <a:cubicBezTo>
                      <a:pt x="3052970" y="599661"/>
                      <a:pt x="2473188" y="129208"/>
                      <a:pt x="2090531" y="64604"/>
                    </a:cubicBezTo>
                    <a:cubicBezTo>
                      <a:pt x="1707874" y="0"/>
                      <a:pt x="1283804" y="329648"/>
                      <a:pt x="1007165" y="491987"/>
                    </a:cubicBezTo>
                    <a:close/>
                  </a:path>
                </a:pathLst>
              </a:custGeom>
              <a:solidFill>
                <a:srgbClr val="E2C5FF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/>
              </a:p>
            </p:txBody>
          </p:sp>
          <p:sp>
            <p:nvSpPr>
              <p:cNvPr id="12" name="Vrije vorm 17">
                <a:extLst>
                  <a:ext uri="{FF2B5EF4-FFF2-40B4-BE49-F238E27FC236}">
                    <a16:creationId xmlns:a16="http://schemas.microsoft.com/office/drawing/2014/main" id="{E593CE91-EDD3-F64D-99B5-F0231CDF4554}"/>
                  </a:ext>
                </a:extLst>
              </p:cNvPr>
              <p:cNvSpPr/>
              <p:nvPr/>
            </p:nvSpPr>
            <p:spPr>
              <a:xfrm>
                <a:off x="2195737" y="4534609"/>
                <a:ext cx="1368152" cy="1414670"/>
              </a:xfrm>
              <a:custGeom>
                <a:avLst/>
                <a:gdLst>
                  <a:gd name="connsiteX0" fmla="*/ 81170 w 1212574"/>
                  <a:gd name="connsiteY0" fmla="*/ 596348 h 1414670"/>
                  <a:gd name="connsiteX1" fmla="*/ 11596 w 1212574"/>
                  <a:gd name="connsiteY1" fmla="*/ 824948 h 1414670"/>
                  <a:gd name="connsiteX2" fmla="*/ 150744 w 1212574"/>
                  <a:gd name="connsiteY2" fmla="*/ 1143001 h 1414670"/>
                  <a:gd name="connsiteX3" fmla="*/ 707335 w 1212574"/>
                  <a:gd name="connsiteY3" fmla="*/ 1391479 h 1414670"/>
                  <a:gd name="connsiteX4" fmla="*/ 1104900 w 1212574"/>
                  <a:gd name="connsiteY4" fmla="*/ 1282148 h 1414670"/>
                  <a:gd name="connsiteX5" fmla="*/ 1204292 w 1212574"/>
                  <a:gd name="connsiteY5" fmla="*/ 805070 h 1414670"/>
                  <a:gd name="connsiteX6" fmla="*/ 1055205 w 1212574"/>
                  <a:gd name="connsiteY6" fmla="*/ 407505 h 1414670"/>
                  <a:gd name="connsiteX7" fmla="*/ 727214 w 1212574"/>
                  <a:gd name="connsiteY7" fmla="*/ 59635 h 1414670"/>
                  <a:gd name="connsiteX8" fmla="*/ 468796 w 1212574"/>
                  <a:gd name="connsiteY8" fmla="*/ 49696 h 1414670"/>
                  <a:gd name="connsiteX9" fmla="*/ 299831 w 1212574"/>
                  <a:gd name="connsiteY9" fmla="*/ 69574 h 1414670"/>
                  <a:gd name="connsiteX10" fmla="*/ 200440 w 1212574"/>
                  <a:gd name="connsiteY10" fmla="*/ 159027 h 1414670"/>
                  <a:gd name="connsiteX11" fmla="*/ 130866 w 1212574"/>
                  <a:gd name="connsiteY11" fmla="*/ 327992 h 1414670"/>
                  <a:gd name="connsiteX12" fmla="*/ 71231 w 1212574"/>
                  <a:gd name="connsiteY12" fmla="*/ 377687 h 1414670"/>
                  <a:gd name="connsiteX13" fmla="*/ 81170 w 1212574"/>
                  <a:gd name="connsiteY13" fmla="*/ 596348 h 141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2574" h="1414670">
                    <a:moveTo>
                      <a:pt x="81170" y="596348"/>
                    </a:moveTo>
                    <a:cubicBezTo>
                      <a:pt x="71231" y="670891"/>
                      <a:pt x="0" y="733839"/>
                      <a:pt x="11596" y="824948"/>
                    </a:cubicBezTo>
                    <a:cubicBezTo>
                      <a:pt x="23192" y="916057"/>
                      <a:pt x="34788" y="1048579"/>
                      <a:pt x="150744" y="1143001"/>
                    </a:cubicBezTo>
                    <a:cubicBezTo>
                      <a:pt x="266700" y="1237423"/>
                      <a:pt x="548309" y="1368288"/>
                      <a:pt x="707335" y="1391479"/>
                    </a:cubicBezTo>
                    <a:cubicBezTo>
                      <a:pt x="866361" y="1414670"/>
                      <a:pt x="1022074" y="1379883"/>
                      <a:pt x="1104900" y="1282148"/>
                    </a:cubicBezTo>
                    <a:cubicBezTo>
                      <a:pt x="1187726" y="1184413"/>
                      <a:pt x="1212574" y="950844"/>
                      <a:pt x="1204292" y="805070"/>
                    </a:cubicBezTo>
                    <a:cubicBezTo>
                      <a:pt x="1196010" y="659296"/>
                      <a:pt x="1134718" y="531744"/>
                      <a:pt x="1055205" y="407505"/>
                    </a:cubicBezTo>
                    <a:cubicBezTo>
                      <a:pt x="975692" y="283266"/>
                      <a:pt x="824949" y="119270"/>
                      <a:pt x="727214" y="59635"/>
                    </a:cubicBezTo>
                    <a:cubicBezTo>
                      <a:pt x="629479" y="0"/>
                      <a:pt x="540026" y="48040"/>
                      <a:pt x="468796" y="49696"/>
                    </a:cubicBezTo>
                    <a:cubicBezTo>
                      <a:pt x="397566" y="51352"/>
                      <a:pt x="344557" y="51352"/>
                      <a:pt x="299831" y="69574"/>
                    </a:cubicBezTo>
                    <a:cubicBezTo>
                      <a:pt x="255105" y="87796"/>
                      <a:pt x="228601" y="115957"/>
                      <a:pt x="200440" y="159027"/>
                    </a:cubicBezTo>
                    <a:cubicBezTo>
                      <a:pt x="172279" y="202097"/>
                      <a:pt x="152401" y="291549"/>
                      <a:pt x="130866" y="327992"/>
                    </a:cubicBezTo>
                    <a:cubicBezTo>
                      <a:pt x="109331" y="364435"/>
                      <a:pt x="81170" y="337931"/>
                      <a:pt x="71231" y="377687"/>
                    </a:cubicBezTo>
                    <a:cubicBezTo>
                      <a:pt x="61292" y="417444"/>
                      <a:pt x="91109" y="521805"/>
                      <a:pt x="81170" y="596348"/>
                    </a:cubicBezTo>
                    <a:close/>
                  </a:path>
                </a:pathLst>
              </a:custGeom>
              <a:solidFill>
                <a:srgbClr val="3E0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NL"/>
              </a:p>
            </p:txBody>
          </p:sp>
        </p:grpSp>
      </p:grpSp>
      <p:sp>
        <p:nvSpPr>
          <p:cNvPr id="20" name="TextBox 5">
            <a:extLst>
              <a:ext uri="{FF2B5EF4-FFF2-40B4-BE49-F238E27FC236}">
                <a16:creationId xmlns:a16="http://schemas.microsoft.com/office/drawing/2014/main" id="{07995DA7-28DD-0747-AD76-A82161812693}"/>
              </a:ext>
            </a:extLst>
          </p:cNvPr>
          <p:cNvSpPr txBox="1"/>
          <p:nvPr/>
        </p:nvSpPr>
        <p:spPr>
          <a:xfrm>
            <a:off x="1692275" y="2636838"/>
            <a:ext cx="2016125" cy="6080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en-US" sz="1200" b="1" dirty="0"/>
              <a:t>+/- </a:t>
            </a:r>
          </a:p>
          <a:p>
            <a:pPr algn="ctr">
              <a:defRPr/>
            </a:pPr>
            <a:r>
              <a:rPr lang="en-US" sz="1100" b="1" dirty="0"/>
              <a:t>Acetyl-</a:t>
            </a:r>
            <a:r>
              <a:rPr lang="en-US" sz="1100" b="1" dirty="0" err="1"/>
              <a:t>transferase</a:t>
            </a:r>
            <a:r>
              <a:rPr lang="en-US" sz="1100" b="1" dirty="0"/>
              <a:t> inhibitor</a:t>
            </a:r>
          </a:p>
          <a:p>
            <a:pPr algn="ctr">
              <a:defRPr/>
            </a:pPr>
            <a:r>
              <a:rPr lang="en-US" sz="1050" b="1" dirty="0"/>
              <a:t>(EGCG=</a:t>
            </a:r>
            <a:r>
              <a:rPr lang="en-US" sz="1050" b="1" dirty="0" err="1"/>
              <a:t>epigallocatechin</a:t>
            </a:r>
            <a:r>
              <a:rPr lang="en-US" sz="1050" b="1" dirty="0"/>
              <a:t> </a:t>
            </a:r>
            <a:r>
              <a:rPr lang="en-US" sz="1050" b="1" dirty="0" err="1"/>
              <a:t>gallate</a:t>
            </a:r>
            <a:r>
              <a:rPr lang="en-US" sz="1050" b="1" dirty="0"/>
              <a:t>)</a:t>
            </a:r>
          </a:p>
        </p:txBody>
      </p:sp>
      <p:pic>
        <p:nvPicPr>
          <p:cNvPr id="33798" name="Picture 4">
            <a:extLst>
              <a:ext uri="{FF2B5EF4-FFF2-40B4-BE49-F238E27FC236}">
                <a16:creationId xmlns:a16="http://schemas.microsoft.com/office/drawing/2014/main" id="{A3201A45-E189-C340-B888-769BB93CC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3357563"/>
            <a:ext cx="404812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5">
            <a:extLst>
              <a:ext uri="{FF2B5EF4-FFF2-40B4-BE49-F238E27FC236}">
                <a16:creationId xmlns:a16="http://schemas.microsoft.com/office/drawing/2014/main" id="{63E72A71-6067-4741-A71D-88C432C9CF13}"/>
              </a:ext>
            </a:extLst>
          </p:cNvPr>
          <p:cNvSpPr txBox="1"/>
          <p:nvPr/>
        </p:nvSpPr>
        <p:spPr>
          <a:xfrm>
            <a:off x="4427538" y="2636838"/>
            <a:ext cx="2016125" cy="6080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200" b="1" dirty="0"/>
              <a:t>+/- </a:t>
            </a:r>
          </a:p>
          <a:p>
            <a:pPr algn="ctr">
              <a:defRPr/>
            </a:pPr>
            <a:r>
              <a:rPr lang="en-US" sz="1100" b="1" dirty="0"/>
              <a:t>Methyl-</a:t>
            </a:r>
            <a:r>
              <a:rPr lang="en-US" sz="1100" b="1" dirty="0" err="1"/>
              <a:t>transferase</a:t>
            </a:r>
            <a:r>
              <a:rPr lang="en-US" sz="1100" b="1" dirty="0"/>
              <a:t> inhibitor</a:t>
            </a:r>
          </a:p>
          <a:p>
            <a:pPr algn="ctr">
              <a:defRPr/>
            </a:pPr>
            <a:r>
              <a:rPr lang="en-US" sz="1050" b="1" dirty="0"/>
              <a:t>(MTA=</a:t>
            </a:r>
            <a:r>
              <a:rPr lang="en-US" sz="1050" b="1" dirty="0" err="1"/>
              <a:t>methylthioadenosine</a:t>
            </a:r>
            <a:r>
              <a:rPr lang="en-US" sz="1050" b="1" dirty="0"/>
              <a:t>)</a:t>
            </a:r>
          </a:p>
        </p:txBody>
      </p:sp>
      <p:sp>
        <p:nvSpPr>
          <p:cNvPr id="33800" name="TextBox 22">
            <a:extLst>
              <a:ext uri="{FF2B5EF4-FFF2-40B4-BE49-F238E27FC236}">
                <a16:creationId xmlns:a16="http://schemas.microsoft.com/office/drawing/2014/main" id="{9734FEC0-BB18-7344-AA18-DBCE6C7BE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6289675"/>
            <a:ext cx="24320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000" dirty="0" err="1">
                <a:latin typeface="Arial" panose="020B0604020202020204" pitchFamily="34" charset="0"/>
              </a:rPr>
              <a:t>Crisan</a:t>
            </a:r>
            <a:r>
              <a:rPr lang="en-US" altLang="nl-NL" sz="1000" dirty="0">
                <a:latin typeface="Arial" panose="020B0604020202020204" pitchFamily="34" charset="0"/>
              </a:rPr>
              <a:t> TO, </a:t>
            </a:r>
            <a:r>
              <a:rPr lang="en-US" altLang="nl-NL" sz="1000" i="1" dirty="0">
                <a:latin typeface="Arial" panose="020B0604020202020204" pitchFamily="34" charset="0"/>
              </a:rPr>
              <a:t>et al</a:t>
            </a:r>
            <a:r>
              <a:rPr lang="en-US" altLang="nl-NL" sz="1000" dirty="0">
                <a:latin typeface="Arial" panose="020B0604020202020204" pitchFamily="34" charset="0"/>
              </a:rPr>
              <a:t>., Ann Rheum Dis, 2016</a:t>
            </a:r>
          </a:p>
        </p:txBody>
      </p:sp>
      <p:sp>
        <p:nvSpPr>
          <p:cNvPr id="23" name="Rechthoek 4">
            <a:extLst>
              <a:ext uri="{FF2B5EF4-FFF2-40B4-BE49-F238E27FC236}">
                <a16:creationId xmlns:a16="http://schemas.microsoft.com/office/drawing/2014/main" id="{42A89515-F548-1E43-9195-8DE79A8CC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248" y="262389"/>
            <a:ext cx="2160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ea typeface="Arial" charset="0"/>
                <a:cs typeface="Arial" charset="0"/>
              </a:rPr>
              <a:t>Hyperuricemia</a:t>
            </a:r>
          </a:p>
          <a:p>
            <a:pPr algn="ctr"/>
            <a:endParaRPr lang="nl-NL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5036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>
            <a:extLst>
              <a:ext uri="{FF2B5EF4-FFF2-40B4-BE49-F238E27FC236}">
                <a16:creationId xmlns:a16="http://schemas.microsoft.com/office/drawing/2014/main" id="{23A284F2-B965-0B4B-9DE4-5D37DA1A99A6}"/>
              </a:ext>
            </a:extLst>
          </p:cNvPr>
          <p:cNvSpPr txBox="1">
            <a:spLocks/>
          </p:cNvSpPr>
          <p:nvPr/>
        </p:nvSpPr>
        <p:spPr bwMode="auto">
          <a:xfrm>
            <a:off x="803357" y="816160"/>
            <a:ext cx="7645922" cy="61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ea typeface="+mj-ea"/>
                <a:cs typeface="+mj-cs"/>
              </a:rPr>
              <a:t>ATACseq</a:t>
            </a:r>
            <a:r>
              <a:rPr lang="en-US" sz="2400" b="1" dirty="0">
                <a:ea typeface="+mj-ea"/>
                <a:cs typeface="+mj-cs"/>
              </a:rPr>
              <a:t> and </a:t>
            </a:r>
            <a:r>
              <a:rPr lang="en-US" sz="2400" b="1" dirty="0" err="1">
                <a:ea typeface="+mj-ea"/>
                <a:cs typeface="+mj-cs"/>
              </a:rPr>
              <a:t>RNAseq</a:t>
            </a:r>
            <a:r>
              <a:rPr lang="en-US" sz="2400" b="1" dirty="0">
                <a:ea typeface="+mj-ea"/>
                <a:cs typeface="+mj-cs"/>
              </a:rPr>
              <a:t> analysis of urate exposed monocytes </a:t>
            </a:r>
            <a:r>
              <a:rPr lang="en-US" sz="2000" dirty="0">
                <a:ea typeface="+mj-ea"/>
                <a:cs typeface="+mj-cs"/>
              </a:rPr>
              <a:t>(Bonn University-LIMES)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uLnTx/>
              <a:uFillTx/>
              <a:ea typeface="+mj-ea"/>
              <a:cs typeface="Arial Unicode MS" pitchFamily="-112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11B8F2E-6256-414B-B4FA-806BC9D31DBA}"/>
              </a:ext>
            </a:extLst>
          </p:cNvPr>
          <p:cNvSpPr txBox="1"/>
          <p:nvPr/>
        </p:nvSpPr>
        <p:spPr>
          <a:xfrm>
            <a:off x="803357" y="1772816"/>
            <a:ext cx="680288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Human primary monocytes cultured for 24h in 10% serum (n=6 donors)</a:t>
            </a:r>
          </a:p>
          <a:p>
            <a:endParaRPr lang="en-US" sz="1400" dirty="0"/>
          </a:p>
          <a:p>
            <a:r>
              <a:rPr lang="en-US" sz="1400" dirty="0"/>
              <a:t>Human primary monocytes cultured for 24h in 10% serum + 0.5 mg/ml Urate (n=6 donors) </a:t>
            </a:r>
          </a:p>
          <a:p>
            <a:endParaRPr lang="en-US" sz="1400" dirty="0"/>
          </a:p>
          <a:p>
            <a:r>
              <a:rPr lang="en-US" sz="1400" dirty="0"/>
              <a:t>RNA sequence and ATAC sequence was performed in the same donors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B5C9A02-95FF-B848-BE19-BB2DE8C7C5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73016"/>
            <a:ext cx="4721847" cy="2541395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5810ADE6-617E-1A4F-9605-577E198C9DED}"/>
              </a:ext>
            </a:extLst>
          </p:cNvPr>
          <p:cNvSpPr txBox="1">
            <a:spLocks/>
          </p:cNvSpPr>
          <p:nvPr/>
        </p:nvSpPr>
        <p:spPr>
          <a:xfrm>
            <a:off x="791431" y="2924944"/>
            <a:ext cx="1824427" cy="6480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</a:rPr>
              <a:t>Analysis Approach</a:t>
            </a:r>
          </a:p>
        </p:txBody>
      </p:sp>
      <p:sp>
        <p:nvSpPr>
          <p:cNvPr id="7" name="Rechthoek 4">
            <a:extLst>
              <a:ext uri="{FF2B5EF4-FFF2-40B4-BE49-F238E27FC236}">
                <a16:creationId xmlns:a16="http://schemas.microsoft.com/office/drawing/2014/main" id="{97A99AD1-3680-854F-91F1-B275B2126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248" y="262389"/>
            <a:ext cx="2160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ea typeface="Arial" charset="0"/>
                <a:cs typeface="Arial" charset="0"/>
              </a:rPr>
              <a:t>Hyperuricemia</a:t>
            </a:r>
          </a:p>
          <a:p>
            <a:pPr algn="ctr"/>
            <a:endParaRPr lang="nl-NL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359282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3D1548-BD39-4D2C-8A74-CCEA0E2C4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744" y="436066"/>
            <a:ext cx="5239494" cy="994172"/>
          </a:xfrm>
        </p:spPr>
        <p:txBody>
          <a:bodyPr/>
          <a:lstStyle/>
          <a:p>
            <a:r>
              <a:rPr lang="en-US" sz="2600" dirty="0">
                <a:solidFill>
                  <a:schemeClr val="tx1"/>
                </a:solidFill>
              </a:rPr>
              <a:t>DESeq2 results – </a:t>
            </a:r>
            <a:r>
              <a:rPr lang="en-US" sz="2600" dirty="0" err="1">
                <a:solidFill>
                  <a:schemeClr val="tx1"/>
                </a:solidFill>
              </a:rPr>
              <a:t>rlog</a:t>
            </a:r>
            <a:r>
              <a:rPr lang="en-US" sz="2600" dirty="0">
                <a:solidFill>
                  <a:schemeClr val="tx1"/>
                </a:solidFill>
              </a:rPr>
              <a:t> normalization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4344773-4414-4746-8D02-7008D9A5F13F}"/>
              </a:ext>
            </a:extLst>
          </p:cNvPr>
          <p:cNvSpPr/>
          <p:nvPr/>
        </p:nvSpPr>
        <p:spPr>
          <a:xfrm>
            <a:off x="755576" y="1570679"/>
            <a:ext cx="72546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Minimum Homogeneity=4, filtered for </a:t>
            </a:r>
            <a:r>
              <a:rPr lang="en-US" sz="1600" dirty="0" err="1"/>
              <a:t>cpm</a:t>
            </a:r>
            <a:r>
              <a:rPr lang="en-US" sz="1600" dirty="0"/>
              <a:t>&gt;10 in at least one sample -&gt; </a:t>
            </a:r>
            <a:r>
              <a:rPr lang="en-US" sz="1600" b="1" dirty="0"/>
              <a:t>31612 peaks</a:t>
            </a:r>
          </a:p>
          <a:p>
            <a:r>
              <a:rPr lang="en-US" sz="1600" dirty="0" err="1"/>
              <a:t>rlogCounts</a:t>
            </a:r>
            <a:r>
              <a:rPr lang="en-US" sz="1600" dirty="0"/>
              <a:t> &lt;- </a:t>
            </a:r>
            <a:r>
              <a:rPr lang="en-US" sz="1600" dirty="0" err="1"/>
              <a:t>rlog</a:t>
            </a:r>
            <a:r>
              <a:rPr lang="en-US" sz="1600" dirty="0"/>
              <a:t>(</a:t>
            </a:r>
            <a:r>
              <a:rPr lang="en-US" sz="1600" dirty="0" err="1"/>
              <a:t>atacData</a:t>
            </a:r>
            <a:r>
              <a:rPr lang="en-US" sz="1600" dirty="0"/>
              <a:t>, blind = TRUE, </a:t>
            </a:r>
            <a:r>
              <a:rPr lang="en-US" sz="1600" dirty="0" err="1"/>
              <a:t>fitType</a:t>
            </a:r>
            <a:r>
              <a:rPr lang="en-US" sz="1600" dirty="0"/>
              <a:t> = "local")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6955AFF-09E3-42B9-81D1-A83A52430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2420888"/>
            <a:ext cx="5357143" cy="3435714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BDCBCF2A-E135-604D-9534-A5BD0052B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248" y="262389"/>
            <a:ext cx="2160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ea typeface="Arial" charset="0"/>
                <a:cs typeface="Arial" charset="0"/>
              </a:rPr>
              <a:t>Hyperuricemia</a:t>
            </a:r>
          </a:p>
          <a:p>
            <a:pPr algn="ctr"/>
            <a:endParaRPr lang="nl-NL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8957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A8A3C57-1FFD-4A39-B9DC-7A9A443834A5}"/>
              </a:ext>
            </a:extLst>
          </p:cNvPr>
          <p:cNvSpPr/>
          <p:nvPr/>
        </p:nvSpPr>
        <p:spPr>
          <a:xfrm>
            <a:off x="488414" y="1588173"/>
            <a:ext cx="3795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Minimum Homogeneity=4, </a:t>
            </a:r>
          </a:p>
          <a:p>
            <a:r>
              <a:rPr lang="en-US" sz="1200" dirty="0"/>
              <a:t>filtered for </a:t>
            </a:r>
            <a:r>
              <a:rPr lang="en-US" sz="1200" dirty="0" err="1"/>
              <a:t>cpm</a:t>
            </a:r>
            <a:r>
              <a:rPr lang="en-US" sz="1200" dirty="0"/>
              <a:t>&gt;10 in at least one sample -&gt; 31612 peaks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882719A-FAA4-4E95-983A-88A7B3EA4A6A}"/>
              </a:ext>
            </a:extLst>
          </p:cNvPr>
          <p:cNvSpPr txBox="1"/>
          <p:nvPr/>
        </p:nvSpPr>
        <p:spPr>
          <a:xfrm>
            <a:off x="5580112" y="1616580"/>
            <a:ext cx="16689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DA </a:t>
            </a:r>
            <a:r>
              <a:rPr lang="en-US" sz="1350" dirty="0" err="1"/>
              <a:t>regons</a:t>
            </a:r>
            <a:r>
              <a:rPr lang="en-US" sz="1350" dirty="0"/>
              <a:t> (DESeq2):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D3DC98A7-EB8C-4CD1-85BF-788A45BC3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391" y="2238812"/>
            <a:ext cx="4673825" cy="341915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66E198F-AC63-41AF-BE22-3F9B82697C73}"/>
              </a:ext>
            </a:extLst>
          </p:cNvPr>
          <p:cNvSpPr txBox="1"/>
          <p:nvPr/>
        </p:nvSpPr>
        <p:spPr>
          <a:xfrm>
            <a:off x="488414" y="5729923"/>
            <a:ext cx="36515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After batch correction, samples cluster according to the stimulation.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744781F-0B8E-134F-B9C4-D7846A2B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744" y="436066"/>
            <a:ext cx="5239494" cy="994172"/>
          </a:xfrm>
        </p:spPr>
        <p:txBody>
          <a:bodyPr/>
          <a:lstStyle/>
          <a:p>
            <a:r>
              <a:rPr lang="en-US" sz="2600" dirty="0">
                <a:solidFill>
                  <a:schemeClr val="tx1"/>
                </a:solidFill>
              </a:rPr>
              <a:t>DESeq2 results – </a:t>
            </a:r>
            <a:r>
              <a:rPr lang="en-US" sz="2600" dirty="0" err="1">
                <a:solidFill>
                  <a:schemeClr val="tx1"/>
                </a:solidFill>
              </a:rPr>
              <a:t>rlog</a:t>
            </a:r>
            <a:r>
              <a:rPr lang="en-US" sz="2600" dirty="0">
                <a:solidFill>
                  <a:schemeClr val="tx1"/>
                </a:solidFill>
              </a:rPr>
              <a:t> normalization</a:t>
            </a:r>
          </a:p>
        </p:txBody>
      </p:sp>
      <p:sp>
        <p:nvSpPr>
          <p:cNvPr id="9" name="Rechthoek 4">
            <a:extLst>
              <a:ext uri="{FF2B5EF4-FFF2-40B4-BE49-F238E27FC236}">
                <a16:creationId xmlns:a16="http://schemas.microsoft.com/office/drawing/2014/main" id="{11E8C498-3A0E-B34E-B783-85E5E32FE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248" y="262389"/>
            <a:ext cx="2160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ea typeface="Arial" charset="0"/>
                <a:cs typeface="Arial" charset="0"/>
              </a:rPr>
              <a:t>Hyperuricemia</a:t>
            </a:r>
          </a:p>
          <a:p>
            <a:pPr algn="ctr"/>
            <a:endParaRPr lang="nl-NL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5371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04C84B-D6CF-4259-BC22-CDD31B1E5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626269"/>
            <a:ext cx="7759774" cy="642491"/>
          </a:xfrm>
        </p:spPr>
        <p:txBody>
          <a:bodyPr>
            <a:normAutofit/>
          </a:bodyPr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+mn-lt"/>
              </a:rPr>
              <a:t>Exemplary Locus: chr12: 58165076-58165407 (METTL1)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22681B9-D892-4317-9105-97395B8AD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412776"/>
            <a:ext cx="6675868" cy="394446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F5AFE32-C50C-4880-8700-08B8B8E05AAC}"/>
              </a:ext>
            </a:extLst>
          </p:cNvPr>
          <p:cNvSpPr/>
          <p:nvPr/>
        </p:nvSpPr>
        <p:spPr>
          <a:xfrm>
            <a:off x="6156176" y="2053572"/>
            <a:ext cx="352425" cy="33196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BA42CF9-5487-9343-A766-5DE788A37EB7}"/>
              </a:ext>
            </a:extLst>
          </p:cNvPr>
          <p:cNvSpPr txBox="1"/>
          <p:nvPr/>
        </p:nvSpPr>
        <p:spPr>
          <a:xfrm>
            <a:off x="666340" y="2420888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Control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09EAC5A-4ABC-0244-B3A3-FB583D328D10}"/>
              </a:ext>
            </a:extLst>
          </p:cNvPr>
          <p:cNvSpPr txBox="1"/>
          <p:nvPr/>
        </p:nvSpPr>
        <p:spPr>
          <a:xfrm>
            <a:off x="731678" y="3345110"/>
            <a:ext cx="592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Urate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4942A7B4-81F8-D84E-9D5C-7FEEAC1F39E1}"/>
              </a:ext>
            </a:extLst>
          </p:cNvPr>
          <p:cNvCxnSpPr/>
          <p:nvPr/>
        </p:nvCxnSpPr>
        <p:spPr>
          <a:xfrm>
            <a:off x="1389615" y="2142728"/>
            <a:ext cx="0" cy="864096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40862E12-6965-644E-B009-0D9CC59C1E8B}"/>
              </a:ext>
            </a:extLst>
          </p:cNvPr>
          <p:cNvCxnSpPr/>
          <p:nvPr/>
        </p:nvCxnSpPr>
        <p:spPr>
          <a:xfrm>
            <a:off x="1389615" y="3140968"/>
            <a:ext cx="0" cy="864096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hoek 4">
            <a:extLst>
              <a:ext uri="{FF2B5EF4-FFF2-40B4-BE49-F238E27FC236}">
                <a16:creationId xmlns:a16="http://schemas.microsoft.com/office/drawing/2014/main" id="{B5F777C7-F3F7-A648-B26A-37D370FFE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248" y="262389"/>
            <a:ext cx="2160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ea typeface="Arial" charset="0"/>
                <a:cs typeface="Arial" charset="0"/>
              </a:rPr>
              <a:t>Hyperuricemia</a:t>
            </a:r>
          </a:p>
          <a:p>
            <a:pPr algn="ctr"/>
            <a:endParaRPr lang="nl-NL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91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827584" y="548680"/>
            <a:ext cx="76690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a typeface="ＭＳ Ｐゴシック" charset="-128"/>
                <a:cs typeface="Arial"/>
              </a:rPr>
              <a:t>“</a:t>
            </a:r>
            <a:r>
              <a:rPr lang="en-US" sz="2400" spc="-100" dirty="0">
                <a:solidFill>
                  <a:srgbClr val="000000"/>
                </a:solidFill>
                <a:ea typeface="+mj-ea"/>
                <a:cs typeface="Arial"/>
              </a:rPr>
              <a:t>Memory: the ability of a system to store and recall information on previously encountered characteristics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a typeface="ＭＳ Ｐゴシック" charset="-128"/>
                <a:cs typeface="Arial"/>
              </a:rPr>
              <a:t> “</a:t>
            </a:r>
            <a:r>
              <a:rPr lang="en-US" sz="2400" spc="-100" dirty="0">
                <a:solidFill>
                  <a:srgbClr val="000000"/>
                </a:solidFill>
                <a:ea typeface="+mj-ea"/>
                <a:cs typeface="Arial"/>
              </a:rPr>
              <a:t> </a:t>
            </a:r>
          </a:p>
        </p:txBody>
      </p:sp>
      <p:pic>
        <p:nvPicPr>
          <p:cNvPr id="5" name="Picture 2" descr="http://actualite.portail.free.fr/sciences/23-10-2010/paludisme-le-moustique-vecteur-se-scinderait-en-deux-especes/paludisme-le-moustiq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09432"/>
            <a:ext cx="936104" cy="62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01" y="1484784"/>
            <a:ext cx="96987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7"/>
          <p:cNvSpPr/>
          <p:nvPr/>
        </p:nvSpPr>
        <p:spPr bwMode="auto">
          <a:xfrm>
            <a:off x="395536" y="1988840"/>
            <a:ext cx="8559998" cy="4099520"/>
          </a:xfrm>
          <a:custGeom>
            <a:avLst/>
            <a:gdLst>
              <a:gd name="connsiteX0" fmla="*/ 1755007 w 8813533"/>
              <a:gd name="connsiteY0" fmla="*/ 242236 h 4464518"/>
              <a:gd name="connsiteX1" fmla="*/ 936859 w 8813533"/>
              <a:gd name="connsiteY1" fmla="*/ 49731 h 4464518"/>
              <a:gd name="connsiteX2" fmla="*/ 195714 w 8813533"/>
              <a:gd name="connsiteY2" fmla="*/ 97857 h 4464518"/>
              <a:gd name="connsiteX3" fmla="*/ 320843 w 8813533"/>
              <a:gd name="connsiteY3" fmla="*/ 636872 h 4464518"/>
              <a:gd name="connsiteX4" fmla="*/ 715478 w 8813533"/>
              <a:gd name="connsiteY4" fmla="*/ 1416518 h 4464518"/>
              <a:gd name="connsiteX5" fmla="*/ 513348 w 8813533"/>
              <a:gd name="connsiteY5" fmla="*/ 2090286 h 4464518"/>
              <a:gd name="connsiteX6" fmla="*/ 70586 w 8813533"/>
              <a:gd name="connsiteY6" fmla="*/ 2581175 h 4464518"/>
              <a:gd name="connsiteX7" fmla="*/ 224590 w 8813533"/>
              <a:gd name="connsiteY7" fmla="*/ 2850682 h 4464518"/>
              <a:gd name="connsiteX8" fmla="*/ 12834 w 8813533"/>
              <a:gd name="connsiteY8" fmla="*/ 3052813 h 4464518"/>
              <a:gd name="connsiteX9" fmla="*/ 301592 w 8813533"/>
              <a:gd name="connsiteY9" fmla="*/ 3360821 h 4464518"/>
              <a:gd name="connsiteX10" fmla="*/ 1023487 w 8813533"/>
              <a:gd name="connsiteY10" fmla="*/ 3457074 h 4464518"/>
              <a:gd name="connsiteX11" fmla="*/ 676977 w 8813533"/>
              <a:gd name="connsiteY11" fmla="*/ 3774707 h 4464518"/>
              <a:gd name="connsiteX12" fmla="*/ 1215992 w 8813533"/>
              <a:gd name="connsiteY12" fmla="*/ 4342598 h 4464518"/>
              <a:gd name="connsiteX13" fmla="*/ 3554931 w 8813533"/>
              <a:gd name="connsiteY13" fmla="*/ 4400350 h 4464518"/>
              <a:gd name="connsiteX14" fmla="*/ 4892843 w 8813533"/>
              <a:gd name="connsiteY14" fmla="*/ 4409975 h 4464518"/>
              <a:gd name="connsiteX15" fmla="*/ 6009373 w 8813533"/>
              <a:gd name="connsiteY15" fmla="*/ 4381099 h 4464518"/>
              <a:gd name="connsiteX16" fmla="*/ 6529137 w 8813533"/>
              <a:gd name="connsiteY16" fmla="*/ 3909461 h 4464518"/>
              <a:gd name="connsiteX17" fmla="*/ 7376160 w 8813533"/>
              <a:gd name="connsiteY17" fmla="*/ 3784333 h 4464518"/>
              <a:gd name="connsiteX18" fmla="*/ 8146182 w 8813533"/>
              <a:gd name="connsiteY18" fmla="*/ 3813209 h 4464518"/>
              <a:gd name="connsiteX19" fmla="*/ 8588944 w 8813533"/>
              <a:gd name="connsiteY19" fmla="*/ 3476324 h 4464518"/>
              <a:gd name="connsiteX20" fmla="*/ 8579318 w 8813533"/>
              <a:gd name="connsiteY20" fmla="*/ 3043187 h 4464518"/>
              <a:gd name="connsiteX21" fmla="*/ 8723697 w 8813533"/>
              <a:gd name="connsiteY21" fmla="*/ 2783305 h 4464518"/>
              <a:gd name="connsiteX22" fmla="*/ 8733323 w 8813533"/>
              <a:gd name="connsiteY22" fmla="*/ 2475297 h 4464518"/>
              <a:gd name="connsiteX23" fmla="*/ 8483066 w 8813533"/>
              <a:gd name="connsiteY23" fmla="*/ 2292417 h 4464518"/>
              <a:gd name="connsiteX24" fmla="*/ 6750518 w 8813533"/>
              <a:gd name="connsiteY24" fmla="*/ 2465672 h 4464518"/>
              <a:gd name="connsiteX25" fmla="*/ 5884245 w 8813533"/>
              <a:gd name="connsiteY25" fmla="*/ 2696678 h 4464518"/>
              <a:gd name="connsiteX26" fmla="*/ 4257575 w 8813533"/>
              <a:gd name="connsiteY26" fmla="*/ 2783305 h 4464518"/>
              <a:gd name="connsiteX27" fmla="*/ 3400927 w 8813533"/>
              <a:gd name="connsiteY27" fmla="*/ 2494547 h 4464518"/>
              <a:gd name="connsiteX28" fmla="*/ 3179546 w 8813533"/>
              <a:gd name="connsiteY28" fmla="*/ 1522396 h 4464518"/>
              <a:gd name="connsiteX29" fmla="*/ 3304674 w 8813533"/>
              <a:gd name="connsiteY29" fmla="*/ 617621 h 4464518"/>
              <a:gd name="connsiteX30" fmla="*/ 3497179 w 8813533"/>
              <a:gd name="connsiteY30" fmla="*/ 88232 h 4464518"/>
              <a:gd name="connsiteX31" fmla="*/ 2091891 w 8813533"/>
              <a:gd name="connsiteY31" fmla="*/ 136358 h 4464518"/>
              <a:gd name="connsiteX32" fmla="*/ 1755007 w 8813533"/>
              <a:gd name="connsiteY32" fmla="*/ 242236 h 446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13533" h="4464518">
                <a:moveTo>
                  <a:pt x="1755007" y="242236"/>
                </a:moveTo>
                <a:cubicBezTo>
                  <a:pt x="1562502" y="227798"/>
                  <a:pt x="1196741" y="73794"/>
                  <a:pt x="936859" y="49731"/>
                </a:cubicBezTo>
                <a:cubicBezTo>
                  <a:pt x="676977" y="25668"/>
                  <a:pt x="298383" y="0"/>
                  <a:pt x="195714" y="97857"/>
                </a:cubicBezTo>
                <a:cubicBezTo>
                  <a:pt x="93045" y="195714"/>
                  <a:pt x="234216" y="417095"/>
                  <a:pt x="320843" y="636872"/>
                </a:cubicBezTo>
                <a:cubicBezTo>
                  <a:pt x="407470" y="856649"/>
                  <a:pt x="683394" y="1174282"/>
                  <a:pt x="715478" y="1416518"/>
                </a:cubicBezTo>
                <a:cubicBezTo>
                  <a:pt x="747562" y="1658754"/>
                  <a:pt x="620830" y="1896177"/>
                  <a:pt x="513348" y="2090286"/>
                </a:cubicBezTo>
                <a:cubicBezTo>
                  <a:pt x="405866" y="2284395"/>
                  <a:pt x="118712" y="2454442"/>
                  <a:pt x="70586" y="2581175"/>
                </a:cubicBezTo>
                <a:cubicBezTo>
                  <a:pt x="22460" y="2707908"/>
                  <a:pt x="234215" y="2772076"/>
                  <a:pt x="224590" y="2850682"/>
                </a:cubicBezTo>
                <a:cubicBezTo>
                  <a:pt x="214965" y="2929288"/>
                  <a:pt x="0" y="2967790"/>
                  <a:pt x="12834" y="3052813"/>
                </a:cubicBezTo>
                <a:cubicBezTo>
                  <a:pt x="25668" y="3137836"/>
                  <a:pt x="133150" y="3293444"/>
                  <a:pt x="301592" y="3360821"/>
                </a:cubicBezTo>
                <a:cubicBezTo>
                  <a:pt x="470034" y="3428198"/>
                  <a:pt x="960923" y="3388093"/>
                  <a:pt x="1023487" y="3457074"/>
                </a:cubicBezTo>
                <a:cubicBezTo>
                  <a:pt x="1086051" y="3526055"/>
                  <a:pt x="644893" y="3627120"/>
                  <a:pt x="676977" y="3774707"/>
                </a:cubicBezTo>
                <a:cubicBezTo>
                  <a:pt x="709061" y="3922294"/>
                  <a:pt x="736333" y="4238324"/>
                  <a:pt x="1215992" y="4342598"/>
                </a:cubicBezTo>
                <a:cubicBezTo>
                  <a:pt x="1695651" y="4446872"/>
                  <a:pt x="2942123" y="4389121"/>
                  <a:pt x="3554931" y="4400350"/>
                </a:cubicBezTo>
                <a:cubicBezTo>
                  <a:pt x="4167739" y="4411579"/>
                  <a:pt x="4483769" y="4413183"/>
                  <a:pt x="4892843" y="4409975"/>
                </a:cubicBezTo>
                <a:cubicBezTo>
                  <a:pt x="5301917" y="4406767"/>
                  <a:pt x="5736657" y="4464518"/>
                  <a:pt x="6009373" y="4381099"/>
                </a:cubicBezTo>
                <a:cubicBezTo>
                  <a:pt x="6282089" y="4297680"/>
                  <a:pt x="6301339" y="4008922"/>
                  <a:pt x="6529137" y="3909461"/>
                </a:cubicBezTo>
                <a:cubicBezTo>
                  <a:pt x="6756935" y="3810000"/>
                  <a:pt x="7106653" y="3800375"/>
                  <a:pt x="7376160" y="3784333"/>
                </a:cubicBezTo>
                <a:cubicBezTo>
                  <a:pt x="7645667" y="3768291"/>
                  <a:pt x="7944051" y="3864544"/>
                  <a:pt x="8146182" y="3813209"/>
                </a:cubicBezTo>
                <a:cubicBezTo>
                  <a:pt x="8348313" y="3761874"/>
                  <a:pt x="8516755" y="3604661"/>
                  <a:pt x="8588944" y="3476324"/>
                </a:cubicBezTo>
                <a:cubicBezTo>
                  <a:pt x="8661133" y="3347987"/>
                  <a:pt x="8556859" y="3158690"/>
                  <a:pt x="8579318" y="3043187"/>
                </a:cubicBezTo>
                <a:cubicBezTo>
                  <a:pt x="8601777" y="2927684"/>
                  <a:pt x="8698030" y="2877953"/>
                  <a:pt x="8723697" y="2783305"/>
                </a:cubicBezTo>
                <a:cubicBezTo>
                  <a:pt x="8749364" y="2688657"/>
                  <a:pt x="8773428" y="2557112"/>
                  <a:pt x="8733323" y="2475297"/>
                </a:cubicBezTo>
                <a:cubicBezTo>
                  <a:pt x="8693218" y="2393482"/>
                  <a:pt x="8813533" y="2294021"/>
                  <a:pt x="8483066" y="2292417"/>
                </a:cubicBezTo>
                <a:cubicBezTo>
                  <a:pt x="8152599" y="2290813"/>
                  <a:pt x="7183655" y="2398295"/>
                  <a:pt x="6750518" y="2465672"/>
                </a:cubicBezTo>
                <a:cubicBezTo>
                  <a:pt x="6317381" y="2533049"/>
                  <a:pt x="6299735" y="2643739"/>
                  <a:pt x="5884245" y="2696678"/>
                </a:cubicBezTo>
                <a:cubicBezTo>
                  <a:pt x="5468755" y="2749617"/>
                  <a:pt x="4671461" y="2816993"/>
                  <a:pt x="4257575" y="2783305"/>
                </a:cubicBezTo>
                <a:cubicBezTo>
                  <a:pt x="3843689" y="2749617"/>
                  <a:pt x="3580599" y="2704699"/>
                  <a:pt x="3400927" y="2494547"/>
                </a:cubicBezTo>
                <a:cubicBezTo>
                  <a:pt x="3221256" y="2284396"/>
                  <a:pt x="3195588" y="1835217"/>
                  <a:pt x="3179546" y="1522396"/>
                </a:cubicBezTo>
                <a:cubicBezTo>
                  <a:pt x="3163504" y="1209575"/>
                  <a:pt x="3251735" y="856648"/>
                  <a:pt x="3304674" y="617621"/>
                </a:cubicBezTo>
                <a:cubicBezTo>
                  <a:pt x="3357613" y="378594"/>
                  <a:pt x="3699309" y="168442"/>
                  <a:pt x="3497179" y="88232"/>
                </a:cubicBezTo>
                <a:cubicBezTo>
                  <a:pt x="3295049" y="8022"/>
                  <a:pt x="2380649" y="110691"/>
                  <a:pt x="2091891" y="136358"/>
                </a:cubicBezTo>
                <a:cubicBezTo>
                  <a:pt x="1803133" y="162025"/>
                  <a:pt x="1947512" y="256674"/>
                  <a:pt x="1755007" y="242236"/>
                </a:cubicBezTo>
                <a:close/>
              </a:path>
            </a:pathLst>
          </a:cu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9" name="Picture 7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714" y="1052736"/>
            <a:ext cx="1200562" cy="124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31"/>
          <p:cNvSpPr>
            <a:spLocks/>
          </p:cNvSpPr>
          <p:nvPr/>
        </p:nvSpPr>
        <p:spPr bwMode="auto">
          <a:xfrm>
            <a:off x="3541712" y="2270665"/>
            <a:ext cx="5602288" cy="2308398"/>
          </a:xfrm>
          <a:custGeom>
            <a:avLst/>
            <a:gdLst/>
            <a:ahLst/>
            <a:cxnLst>
              <a:cxn ang="0">
                <a:pos x="313" y="176"/>
              </a:cxn>
              <a:cxn ang="0">
                <a:pos x="441" y="808"/>
              </a:cxn>
              <a:cxn ang="0">
                <a:pos x="273" y="1960"/>
              </a:cxn>
              <a:cxn ang="0">
                <a:pos x="2081" y="1960"/>
              </a:cxn>
              <a:cxn ang="0">
                <a:pos x="2657" y="2008"/>
              </a:cxn>
              <a:cxn ang="0">
                <a:pos x="3457" y="1696"/>
              </a:cxn>
              <a:cxn ang="0">
                <a:pos x="3985" y="1208"/>
              </a:cxn>
              <a:cxn ang="0">
                <a:pos x="3945" y="912"/>
              </a:cxn>
              <a:cxn ang="0">
                <a:pos x="3793" y="696"/>
              </a:cxn>
              <a:cxn ang="0">
                <a:pos x="3961" y="528"/>
              </a:cxn>
              <a:cxn ang="0">
                <a:pos x="3809" y="80"/>
              </a:cxn>
              <a:cxn ang="0">
                <a:pos x="3017" y="128"/>
              </a:cxn>
              <a:cxn ang="0">
                <a:pos x="2729" y="56"/>
              </a:cxn>
              <a:cxn ang="0">
                <a:pos x="2393" y="176"/>
              </a:cxn>
              <a:cxn ang="0">
                <a:pos x="2073" y="72"/>
              </a:cxn>
              <a:cxn ang="0">
                <a:pos x="1689" y="168"/>
              </a:cxn>
              <a:cxn ang="0">
                <a:pos x="1329" y="48"/>
              </a:cxn>
              <a:cxn ang="0">
                <a:pos x="937" y="128"/>
              </a:cxn>
              <a:cxn ang="0">
                <a:pos x="513" y="8"/>
              </a:cxn>
              <a:cxn ang="0">
                <a:pos x="313" y="176"/>
              </a:cxn>
            </a:cxnLst>
            <a:rect l="0" t="0" r="r" b="b"/>
            <a:pathLst>
              <a:path w="4066" h="2152">
                <a:moveTo>
                  <a:pt x="313" y="176"/>
                </a:moveTo>
                <a:cubicBezTo>
                  <a:pt x="301" y="309"/>
                  <a:pt x="448" y="511"/>
                  <a:pt x="441" y="808"/>
                </a:cubicBezTo>
                <a:cubicBezTo>
                  <a:pt x="434" y="1105"/>
                  <a:pt x="0" y="1768"/>
                  <a:pt x="273" y="1960"/>
                </a:cubicBezTo>
                <a:cubicBezTo>
                  <a:pt x="546" y="2152"/>
                  <a:pt x="1684" y="1952"/>
                  <a:pt x="2081" y="1960"/>
                </a:cubicBezTo>
                <a:cubicBezTo>
                  <a:pt x="2478" y="1968"/>
                  <a:pt x="2428" y="2052"/>
                  <a:pt x="2657" y="2008"/>
                </a:cubicBezTo>
                <a:cubicBezTo>
                  <a:pt x="2886" y="1964"/>
                  <a:pt x="3236" y="1829"/>
                  <a:pt x="3457" y="1696"/>
                </a:cubicBezTo>
                <a:cubicBezTo>
                  <a:pt x="3678" y="1563"/>
                  <a:pt x="3904" y="1339"/>
                  <a:pt x="3985" y="1208"/>
                </a:cubicBezTo>
                <a:cubicBezTo>
                  <a:pt x="4066" y="1077"/>
                  <a:pt x="3977" y="997"/>
                  <a:pt x="3945" y="912"/>
                </a:cubicBezTo>
                <a:cubicBezTo>
                  <a:pt x="3913" y="827"/>
                  <a:pt x="3790" y="760"/>
                  <a:pt x="3793" y="696"/>
                </a:cubicBezTo>
                <a:cubicBezTo>
                  <a:pt x="3796" y="632"/>
                  <a:pt x="3958" y="631"/>
                  <a:pt x="3961" y="528"/>
                </a:cubicBezTo>
                <a:cubicBezTo>
                  <a:pt x="3964" y="425"/>
                  <a:pt x="3966" y="147"/>
                  <a:pt x="3809" y="80"/>
                </a:cubicBezTo>
                <a:cubicBezTo>
                  <a:pt x="3652" y="13"/>
                  <a:pt x="3197" y="132"/>
                  <a:pt x="3017" y="128"/>
                </a:cubicBezTo>
                <a:cubicBezTo>
                  <a:pt x="2837" y="124"/>
                  <a:pt x="2833" y="48"/>
                  <a:pt x="2729" y="56"/>
                </a:cubicBezTo>
                <a:cubicBezTo>
                  <a:pt x="2625" y="64"/>
                  <a:pt x="2502" y="173"/>
                  <a:pt x="2393" y="176"/>
                </a:cubicBezTo>
                <a:cubicBezTo>
                  <a:pt x="2284" y="179"/>
                  <a:pt x="2190" y="73"/>
                  <a:pt x="2073" y="72"/>
                </a:cubicBezTo>
                <a:cubicBezTo>
                  <a:pt x="1956" y="71"/>
                  <a:pt x="1813" y="172"/>
                  <a:pt x="1689" y="168"/>
                </a:cubicBezTo>
                <a:cubicBezTo>
                  <a:pt x="1565" y="164"/>
                  <a:pt x="1454" y="55"/>
                  <a:pt x="1329" y="48"/>
                </a:cubicBezTo>
                <a:cubicBezTo>
                  <a:pt x="1204" y="41"/>
                  <a:pt x="1073" y="135"/>
                  <a:pt x="937" y="128"/>
                </a:cubicBezTo>
                <a:cubicBezTo>
                  <a:pt x="801" y="121"/>
                  <a:pt x="617" y="0"/>
                  <a:pt x="513" y="8"/>
                </a:cubicBezTo>
                <a:cubicBezTo>
                  <a:pt x="409" y="16"/>
                  <a:pt x="325" y="43"/>
                  <a:pt x="313" y="176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75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416" name="Arc 5"/>
          <p:cNvSpPr>
            <a:spLocks/>
          </p:cNvSpPr>
          <p:nvPr/>
        </p:nvSpPr>
        <p:spPr bwMode="auto">
          <a:xfrm>
            <a:off x="6948760" y="4582070"/>
            <a:ext cx="863600" cy="273050"/>
          </a:xfrm>
          <a:custGeom>
            <a:avLst/>
            <a:gdLst>
              <a:gd name="T0" fmla="*/ 0 w 21102"/>
              <a:gd name="T1" fmla="*/ 2147483647 h 21599"/>
              <a:gd name="T2" fmla="*/ 2147483647 w 21102"/>
              <a:gd name="T3" fmla="*/ 0 h 21599"/>
              <a:gd name="T4" fmla="*/ 2147483647 w 21102"/>
              <a:gd name="T5" fmla="*/ 2147483647 h 21599"/>
              <a:gd name="T6" fmla="*/ 0 60000 65536"/>
              <a:gd name="T7" fmla="*/ 0 60000 65536"/>
              <a:gd name="T8" fmla="*/ 0 60000 65536"/>
              <a:gd name="T9" fmla="*/ 0 w 21102"/>
              <a:gd name="T10" fmla="*/ 0 h 21599"/>
              <a:gd name="T11" fmla="*/ 21102 w 21102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102" h="21599" fill="none" extrusionOk="0">
                <a:moveTo>
                  <a:pt x="-1" y="16990"/>
                </a:moveTo>
                <a:cubicBezTo>
                  <a:pt x="2162" y="7083"/>
                  <a:pt x="10927" y="14"/>
                  <a:pt x="21068" y="-1"/>
                </a:cubicBezTo>
              </a:path>
              <a:path w="21102" h="21599" stroke="0" extrusionOk="0">
                <a:moveTo>
                  <a:pt x="-1" y="16990"/>
                </a:moveTo>
                <a:cubicBezTo>
                  <a:pt x="2162" y="7083"/>
                  <a:pt x="10927" y="14"/>
                  <a:pt x="21068" y="-1"/>
                </a:cubicBezTo>
                <a:lnTo>
                  <a:pt x="21102" y="21599"/>
                </a:lnTo>
                <a:lnTo>
                  <a:pt x="-1" y="16990"/>
                </a:lnTo>
                <a:close/>
              </a:path>
            </a:pathLst>
          </a:custGeom>
          <a:noFill/>
          <a:ln w="76200" cap="rnd">
            <a:solidFill>
              <a:srgbClr val="C3D6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/>
          </a:p>
        </p:txBody>
      </p:sp>
      <p:sp>
        <p:nvSpPr>
          <p:cNvPr id="17417" name="Arc 6"/>
          <p:cNvSpPr>
            <a:spLocks/>
          </p:cNvSpPr>
          <p:nvPr/>
        </p:nvSpPr>
        <p:spPr bwMode="auto">
          <a:xfrm>
            <a:off x="6272213" y="5286375"/>
            <a:ext cx="984250" cy="319088"/>
          </a:xfrm>
          <a:custGeom>
            <a:avLst/>
            <a:gdLst>
              <a:gd name="T0" fmla="*/ 0 w 18518"/>
              <a:gd name="T1" fmla="*/ 2147483647 h 21599"/>
              <a:gd name="T2" fmla="*/ 2147483647 w 18518"/>
              <a:gd name="T3" fmla="*/ 0 h 21599"/>
              <a:gd name="T4" fmla="*/ 2147483647 w 18518"/>
              <a:gd name="T5" fmla="*/ 2147483647 h 21599"/>
              <a:gd name="T6" fmla="*/ 0 60000 65536"/>
              <a:gd name="T7" fmla="*/ 0 60000 65536"/>
              <a:gd name="T8" fmla="*/ 0 60000 65536"/>
              <a:gd name="T9" fmla="*/ 0 w 18518"/>
              <a:gd name="T10" fmla="*/ 0 h 21599"/>
              <a:gd name="T11" fmla="*/ 18518 w 18518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518" h="21599" fill="none" extrusionOk="0">
                <a:moveTo>
                  <a:pt x="-2" y="10481"/>
                </a:moveTo>
                <a:cubicBezTo>
                  <a:pt x="3897" y="3986"/>
                  <a:pt x="10914" y="8"/>
                  <a:pt x="18489" y="-1"/>
                </a:cubicBezTo>
              </a:path>
              <a:path w="18518" h="21599" stroke="0" extrusionOk="0">
                <a:moveTo>
                  <a:pt x="-2" y="10481"/>
                </a:moveTo>
                <a:cubicBezTo>
                  <a:pt x="3897" y="3986"/>
                  <a:pt x="10914" y="8"/>
                  <a:pt x="18489" y="-1"/>
                </a:cubicBezTo>
                <a:lnTo>
                  <a:pt x="18518" y="21599"/>
                </a:lnTo>
                <a:lnTo>
                  <a:pt x="-2" y="10481"/>
                </a:lnTo>
                <a:close/>
              </a:path>
            </a:pathLst>
          </a:custGeom>
          <a:noFill/>
          <a:ln w="76200" cap="rnd">
            <a:solidFill>
              <a:srgbClr val="C3D6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/>
          </a:p>
        </p:txBody>
      </p:sp>
      <p:sp>
        <p:nvSpPr>
          <p:cNvPr id="17418" name="Arc 7"/>
          <p:cNvSpPr>
            <a:spLocks/>
          </p:cNvSpPr>
          <p:nvPr/>
        </p:nvSpPr>
        <p:spPr bwMode="auto">
          <a:xfrm>
            <a:off x="2524125" y="4133850"/>
            <a:ext cx="277813" cy="336550"/>
          </a:xfrm>
          <a:custGeom>
            <a:avLst/>
            <a:gdLst>
              <a:gd name="T0" fmla="*/ 0 w 21600"/>
              <a:gd name="T1" fmla="*/ 2147483647 h 21599"/>
              <a:gd name="T2" fmla="*/ 2147483647 w 21600"/>
              <a:gd name="T3" fmla="*/ 0 h 21599"/>
              <a:gd name="T4" fmla="*/ 214748364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-1" y="21598"/>
                </a:moveTo>
                <a:cubicBezTo>
                  <a:pt x="-1" y="9714"/>
                  <a:pt x="9600" y="63"/>
                  <a:pt x="21483" y="-1"/>
                </a:cubicBezTo>
              </a:path>
              <a:path w="21600" h="21599" stroke="0" extrusionOk="0">
                <a:moveTo>
                  <a:pt x="-1" y="21598"/>
                </a:moveTo>
                <a:cubicBezTo>
                  <a:pt x="-1" y="9714"/>
                  <a:pt x="9600" y="63"/>
                  <a:pt x="21483" y="-1"/>
                </a:cubicBezTo>
                <a:lnTo>
                  <a:pt x="21600" y="21599"/>
                </a:lnTo>
                <a:lnTo>
                  <a:pt x="-1" y="21598"/>
                </a:lnTo>
                <a:close/>
              </a:path>
            </a:pathLst>
          </a:custGeom>
          <a:noFill/>
          <a:ln w="76200" cap="rnd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9" name="Arc 8"/>
          <p:cNvSpPr>
            <a:spLocks/>
          </p:cNvSpPr>
          <p:nvPr/>
        </p:nvSpPr>
        <p:spPr bwMode="auto">
          <a:xfrm>
            <a:off x="5059363" y="5588000"/>
            <a:ext cx="514350" cy="250825"/>
          </a:xfrm>
          <a:custGeom>
            <a:avLst/>
            <a:gdLst>
              <a:gd name="T0" fmla="*/ 0 w 21600"/>
              <a:gd name="T1" fmla="*/ 2147483647 h 21599"/>
              <a:gd name="T2" fmla="*/ 2147483647 w 21600"/>
              <a:gd name="T3" fmla="*/ 0 h 21599"/>
              <a:gd name="T4" fmla="*/ 214748364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-1" y="21598"/>
                </a:moveTo>
                <a:cubicBezTo>
                  <a:pt x="-1" y="9693"/>
                  <a:pt x="9632" y="33"/>
                  <a:pt x="21537" y="-1"/>
                </a:cubicBezTo>
              </a:path>
              <a:path w="21600" h="21599" stroke="0" extrusionOk="0">
                <a:moveTo>
                  <a:pt x="-1" y="21598"/>
                </a:moveTo>
                <a:cubicBezTo>
                  <a:pt x="-1" y="9693"/>
                  <a:pt x="9632" y="33"/>
                  <a:pt x="21537" y="-1"/>
                </a:cubicBezTo>
                <a:lnTo>
                  <a:pt x="21600" y="21599"/>
                </a:lnTo>
                <a:lnTo>
                  <a:pt x="-1" y="21598"/>
                </a:lnTo>
                <a:close/>
              </a:path>
            </a:pathLst>
          </a:custGeom>
          <a:noFill/>
          <a:ln w="76200" cap="rnd">
            <a:solidFill>
              <a:srgbClr val="C3D6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/>
          </a:p>
        </p:txBody>
      </p:sp>
      <p:sp>
        <p:nvSpPr>
          <p:cNvPr id="17420" name="Arc 9"/>
          <p:cNvSpPr>
            <a:spLocks/>
          </p:cNvSpPr>
          <p:nvPr/>
        </p:nvSpPr>
        <p:spPr bwMode="auto">
          <a:xfrm>
            <a:off x="2295525" y="4225925"/>
            <a:ext cx="239713" cy="277813"/>
          </a:xfrm>
          <a:custGeom>
            <a:avLst/>
            <a:gdLst>
              <a:gd name="T0" fmla="*/ 0 w 21734"/>
              <a:gd name="T1" fmla="*/ 2147483647 h 21600"/>
              <a:gd name="T2" fmla="*/ 2147483647 w 21734"/>
              <a:gd name="T3" fmla="*/ 2147483647 h 21600"/>
              <a:gd name="T4" fmla="*/ 2147483647 w 21734"/>
              <a:gd name="T5" fmla="*/ 2147483647 h 21600"/>
              <a:gd name="T6" fmla="*/ 0 60000 65536"/>
              <a:gd name="T7" fmla="*/ 0 60000 65536"/>
              <a:gd name="T8" fmla="*/ 0 60000 65536"/>
              <a:gd name="T9" fmla="*/ 0 w 21734"/>
              <a:gd name="T10" fmla="*/ 0 h 21600"/>
              <a:gd name="T11" fmla="*/ 21734 w 2173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34" h="21600" fill="none" extrusionOk="0">
                <a:moveTo>
                  <a:pt x="-1" y="0"/>
                </a:moveTo>
                <a:cubicBezTo>
                  <a:pt x="44" y="0"/>
                  <a:pt x="89" y="-1"/>
                  <a:pt x="134" y="-1"/>
                </a:cubicBezTo>
                <a:cubicBezTo>
                  <a:pt x="12063" y="-1"/>
                  <a:pt x="21734" y="9670"/>
                  <a:pt x="21734" y="21600"/>
                </a:cubicBezTo>
              </a:path>
              <a:path w="21734" h="21600" stroke="0" extrusionOk="0">
                <a:moveTo>
                  <a:pt x="-1" y="0"/>
                </a:moveTo>
                <a:cubicBezTo>
                  <a:pt x="44" y="0"/>
                  <a:pt x="89" y="-1"/>
                  <a:pt x="134" y="-1"/>
                </a:cubicBezTo>
                <a:cubicBezTo>
                  <a:pt x="12063" y="-1"/>
                  <a:pt x="21734" y="9670"/>
                  <a:pt x="21734" y="21600"/>
                </a:cubicBezTo>
                <a:lnTo>
                  <a:pt x="134" y="21600"/>
                </a:lnTo>
                <a:lnTo>
                  <a:pt x="-1" y="0"/>
                </a:lnTo>
                <a:close/>
              </a:path>
            </a:pathLst>
          </a:custGeom>
          <a:noFill/>
          <a:ln w="76200" cap="rnd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1" name="Arc 10"/>
          <p:cNvSpPr>
            <a:spLocks/>
          </p:cNvSpPr>
          <p:nvPr/>
        </p:nvSpPr>
        <p:spPr bwMode="auto">
          <a:xfrm>
            <a:off x="1763713" y="4714875"/>
            <a:ext cx="1006475" cy="847725"/>
          </a:xfrm>
          <a:custGeom>
            <a:avLst/>
            <a:gdLst>
              <a:gd name="T0" fmla="*/ 0 w 16322"/>
              <a:gd name="T1" fmla="*/ 2147483647 h 21600"/>
              <a:gd name="T2" fmla="*/ 2147483647 w 16322"/>
              <a:gd name="T3" fmla="*/ 2147483647 h 21600"/>
              <a:gd name="T4" fmla="*/ 2147483647 w 16322"/>
              <a:gd name="T5" fmla="*/ 2147483647 h 21600"/>
              <a:gd name="T6" fmla="*/ 0 60000 65536"/>
              <a:gd name="T7" fmla="*/ 0 60000 65536"/>
              <a:gd name="T8" fmla="*/ 0 60000 65536"/>
              <a:gd name="T9" fmla="*/ 0 w 16322"/>
              <a:gd name="T10" fmla="*/ 0 h 21600"/>
              <a:gd name="T11" fmla="*/ 16322 w 1632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322" h="21600" fill="none" extrusionOk="0">
                <a:moveTo>
                  <a:pt x="-1" y="0"/>
                </a:moveTo>
                <a:cubicBezTo>
                  <a:pt x="7" y="0"/>
                  <a:pt x="15" y="-1"/>
                  <a:pt x="24" y="-1"/>
                </a:cubicBezTo>
                <a:cubicBezTo>
                  <a:pt x="6275" y="-1"/>
                  <a:pt x="12220" y="2708"/>
                  <a:pt x="16322" y="7425"/>
                </a:cubicBezTo>
              </a:path>
              <a:path w="16322" h="21600" stroke="0" extrusionOk="0">
                <a:moveTo>
                  <a:pt x="-1" y="0"/>
                </a:moveTo>
                <a:cubicBezTo>
                  <a:pt x="7" y="0"/>
                  <a:pt x="15" y="-1"/>
                  <a:pt x="24" y="-1"/>
                </a:cubicBezTo>
                <a:cubicBezTo>
                  <a:pt x="6275" y="-1"/>
                  <a:pt x="12220" y="2708"/>
                  <a:pt x="16322" y="7425"/>
                </a:cubicBezTo>
                <a:lnTo>
                  <a:pt x="24" y="21600"/>
                </a:lnTo>
                <a:lnTo>
                  <a:pt x="-1" y="0"/>
                </a:lnTo>
                <a:close/>
              </a:path>
            </a:pathLst>
          </a:custGeom>
          <a:noFill/>
          <a:ln w="76200" cap="rnd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2" name="Arc 11"/>
          <p:cNvSpPr>
            <a:spLocks/>
          </p:cNvSpPr>
          <p:nvPr/>
        </p:nvSpPr>
        <p:spPr bwMode="auto">
          <a:xfrm>
            <a:off x="4487863" y="5594350"/>
            <a:ext cx="577850" cy="284163"/>
          </a:xfrm>
          <a:custGeom>
            <a:avLst/>
            <a:gdLst>
              <a:gd name="T0" fmla="*/ 0 w 21338"/>
              <a:gd name="T1" fmla="*/ 2147483647 h 21600"/>
              <a:gd name="T2" fmla="*/ 2147483647 w 21338"/>
              <a:gd name="T3" fmla="*/ 2147483647 h 21600"/>
              <a:gd name="T4" fmla="*/ 2147483647 w 21338"/>
              <a:gd name="T5" fmla="*/ 2147483647 h 21600"/>
              <a:gd name="T6" fmla="*/ 0 60000 65536"/>
              <a:gd name="T7" fmla="*/ 0 60000 65536"/>
              <a:gd name="T8" fmla="*/ 0 60000 65536"/>
              <a:gd name="T9" fmla="*/ 0 w 21338"/>
              <a:gd name="T10" fmla="*/ 0 h 21600"/>
              <a:gd name="T11" fmla="*/ 21338 w 2133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38" h="21600" fill="none" extrusionOk="0">
                <a:moveTo>
                  <a:pt x="-1" y="0"/>
                </a:moveTo>
                <a:cubicBezTo>
                  <a:pt x="17" y="0"/>
                  <a:pt x="35" y="-1"/>
                  <a:pt x="54" y="-1"/>
                </a:cubicBezTo>
                <a:cubicBezTo>
                  <a:pt x="10564" y="-1"/>
                  <a:pt x="19548" y="7565"/>
                  <a:pt x="21338" y="17921"/>
                </a:cubicBezTo>
              </a:path>
              <a:path w="21338" h="21600" stroke="0" extrusionOk="0">
                <a:moveTo>
                  <a:pt x="-1" y="0"/>
                </a:moveTo>
                <a:cubicBezTo>
                  <a:pt x="17" y="0"/>
                  <a:pt x="35" y="-1"/>
                  <a:pt x="54" y="-1"/>
                </a:cubicBezTo>
                <a:cubicBezTo>
                  <a:pt x="10564" y="-1"/>
                  <a:pt x="19548" y="7565"/>
                  <a:pt x="21338" y="17921"/>
                </a:cubicBezTo>
                <a:lnTo>
                  <a:pt x="54" y="21600"/>
                </a:lnTo>
                <a:lnTo>
                  <a:pt x="-1" y="0"/>
                </a:lnTo>
                <a:close/>
              </a:path>
            </a:pathLst>
          </a:custGeom>
          <a:noFill/>
          <a:ln w="76200" cap="rnd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3" name="Arc 12"/>
          <p:cNvSpPr>
            <a:spLocks/>
          </p:cNvSpPr>
          <p:nvPr/>
        </p:nvSpPr>
        <p:spPr bwMode="auto">
          <a:xfrm rot="10800000">
            <a:off x="1331913" y="2943225"/>
            <a:ext cx="1046162" cy="1281113"/>
          </a:xfrm>
          <a:custGeom>
            <a:avLst/>
            <a:gdLst>
              <a:gd name="T0" fmla="*/ 2147483647 w 21600"/>
              <a:gd name="T1" fmla="*/ 0 h 21582"/>
              <a:gd name="T2" fmla="*/ 2147483647 w 21600"/>
              <a:gd name="T3" fmla="*/ 2147483647 h 21582"/>
              <a:gd name="T4" fmla="*/ 0 w 21600"/>
              <a:gd name="T5" fmla="*/ 2147483647 h 21582"/>
              <a:gd name="T6" fmla="*/ 0 60000 65536"/>
              <a:gd name="T7" fmla="*/ 0 60000 65536"/>
              <a:gd name="T8" fmla="*/ 0 60000 65536"/>
              <a:gd name="T9" fmla="*/ 0 w 21600"/>
              <a:gd name="T10" fmla="*/ 0 h 21582"/>
              <a:gd name="T11" fmla="*/ 21600 w 21600"/>
              <a:gd name="T12" fmla="*/ 21582 h 215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2" fill="none" extrusionOk="0">
                <a:moveTo>
                  <a:pt x="856" y="-2"/>
                </a:moveTo>
                <a:cubicBezTo>
                  <a:pt x="12443" y="458"/>
                  <a:pt x="21600" y="9985"/>
                  <a:pt x="21600" y="21582"/>
                </a:cubicBezTo>
              </a:path>
              <a:path w="21600" h="21582" stroke="0" extrusionOk="0">
                <a:moveTo>
                  <a:pt x="856" y="-2"/>
                </a:moveTo>
                <a:cubicBezTo>
                  <a:pt x="12443" y="458"/>
                  <a:pt x="21600" y="9985"/>
                  <a:pt x="21600" y="21582"/>
                </a:cubicBezTo>
                <a:lnTo>
                  <a:pt x="0" y="21582"/>
                </a:lnTo>
                <a:lnTo>
                  <a:pt x="856" y="-2"/>
                </a:lnTo>
                <a:close/>
              </a:path>
            </a:pathLst>
          </a:custGeom>
          <a:noFill/>
          <a:ln w="76200" cap="rnd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/>
          </a:p>
        </p:txBody>
      </p:sp>
      <p:sp>
        <p:nvSpPr>
          <p:cNvPr id="17424" name="Arc 13"/>
          <p:cNvSpPr>
            <a:spLocks/>
          </p:cNvSpPr>
          <p:nvPr/>
        </p:nvSpPr>
        <p:spPr bwMode="auto">
          <a:xfrm rot="10800000">
            <a:off x="2532063" y="4435475"/>
            <a:ext cx="2035175" cy="1158875"/>
          </a:xfrm>
          <a:custGeom>
            <a:avLst/>
            <a:gdLst>
              <a:gd name="T0" fmla="*/ 0 w 21615"/>
              <a:gd name="T1" fmla="*/ 2147483647 h 21600"/>
              <a:gd name="T2" fmla="*/ 2147483647 w 21615"/>
              <a:gd name="T3" fmla="*/ 2147483647 h 21600"/>
              <a:gd name="T4" fmla="*/ 2147483647 w 21615"/>
              <a:gd name="T5" fmla="*/ 2147483647 h 21600"/>
              <a:gd name="T6" fmla="*/ 0 60000 65536"/>
              <a:gd name="T7" fmla="*/ 0 60000 65536"/>
              <a:gd name="T8" fmla="*/ 0 60000 65536"/>
              <a:gd name="T9" fmla="*/ 0 w 21615"/>
              <a:gd name="T10" fmla="*/ 0 h 21600"/>
              <a:gd name="T11" fmla="*/ 21615 w 2161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15" h="21600" fill="none" extrusionOk="0">
                <a:moveTo>
                  <a:pt x="-1" y="0"/>
                </a:moveTo>
                <a:cubicBezTo>
                  <a:pt x="4" y="0"/>
                  <a:pt x="9" y="-1"/>
                  <a:pt x="15" y="-1"/>
                </a:cubicBezTo>
                <a:cubicBezTo>
                  <a:pt x="11944" y="-1"/>
                  <a:pt x="21615" y="9670"/>
                  <a:pt x="21615" y="21600"/>
                </a:cubicBezTo>
              </a:path>
              <a:path w="21615" h="21600" stroke="0" extrusionOk="0">
                <a:moveTo>
                  <a:pt x="-1" y="0"/>
                </a:moveTo>
                <a:cubicBezTo>
                  <a:pt x="4" y="0"/>
                  <a:pt x="9" y="-1"/>
                  <a:pt x="15" y="-1"/>
                </a:cubicBezTo>
                <a:cubicBezTo>
                  <a:pt x="11944" y="-1"/>
                  <a:pt x="21615" y="9670"/>
                  <a:pt x="21615" y="21600"/>
                </a:cubicBezTo>
                <a:lnTo>
                  <a:pt x="15" y="21600"/>
                </a:lnTo>
                <a:lnTo>
                  <a:pt x="-1" y="0"/>
                </a:lnTo>
                <a:close/>
              </a:path>
            </a:pathLst>
          </a:custGeom>
          <a:noFill/>
          <a:ln w="76200" cap="rnd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/>
          </a:p>
        </p:txBody>
      </p:sp>
      <p:sp>
        <p:nvSpPr>
          <p:cNvPr id="17425" name="Arc 14"/>
          <p:cNvSpPr>
            <a:spLocks/>
          </p:cNvSpPr>
          <p:nvPr/>
        </p:nvSpPr>
        <p:spPr bwMode="auto">
          <a:xfrm rot="10800000">
            <a:off x="5551488" y="4465289"/>
            <a:ext cx="1466850" cy="1123950"/>
          </a:xfrm>
          <a:custGeom>
            <a:avLst/>
            <a:gdLst>
              <a:gd name="T0" fmla="*/ 0 w 21600"/>
              <a:gd name="T1" fmla="*/ 2147483647 h 21599"/>
              <a:gd name="T2" fmla="*/ 2147483647 w 21600"/>
              <a:gd name="T3" fmla="*/ 0 h 21599"/>
              <a:gd name="T4" fmla="*/ 214748364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-1" y="21598"/>
                </a:moveTo>
                <a:cubicBezTo>
                  <a:pt x="-1" y="9677"/>
                  <a:pt x="9657" y="10"/>
                  <a:pt x="21578" y="-1"/>
                </a:cubicBezTo>
              </a:path>
              <a:path w="21600" h="21599" stroke="0" extrusionOk="0">
                <a:moveTo>
                  <a:pt x="-1" y="21598"/>
                </a:moveTo>
                <a:cubicBezTo>
                  <a:pt x="-1" y="9677"/>
                  <a:pt x="9657" y="10"/>
                  <a:pt x="21578" y="-1"/>
                </a:cubicBezTo>
                <a:lnTo>
                  <a:pt x="21600" y="21599"/>
                </a:lnTo>
                <a:lnTo>
                  <a:pt x="-1" y="21598"/>
                </a:lnTo>
                <a:close/>
              </a:path>
            </a:pathLst>
          </a:custGeom>
          <a:noFill/>
          <a:ln w="76200" cap="rnd">
            <a:solidFill>
              <a:srgbClr val="C3D6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/>
          </a:p>
        </p:txBody>
      </p:sp>
      <p:sp>
        <p:nvSpPr>
          <p:cNvPr id="17426" name="Arc 15"/>
          <p:cNvSpPr>
            <a:spLocks/>
          </p:cNvSpPr>
          <p:nvPr/>
        </p:nvSpPr>
        <p:spPr bwMode="auto">
          <a:xfrm rot="10800000">
            <a:off x="2787650" y="2936875"/>
            <a:ext cx="304800" cy="1198563"/>
          </a:xfrm>
          <a:custGeom>
            <a:avLst/>
            <a:gdLst>
              <a:gd name="T0" fmla="*/ 0 w 21600"/>
              <a:gd name="T1" fmla="*/ 2147483647 h 21599"/>
              <a:gd name="T2" fmla="*/ 2147483647 w 21600"/>
              <a:gd name="T3" fmla="*/ 0 h 21599"/>
              <a:gd name="T4" fmla="*/ 214748364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-1" y="21598"/>
                </a:moveTo>
                <a:cubicBezTo>
                  <a:pt x="-1" y="9710"/>
                  <a:pt x="9606" y="57"/>
                  <a:pt x="21494" y="-1"/>
                </a:cubicBezTo>
              </a:path>
              <a:path w="21600" h="21599" stroke="0" extrusionOk="0">
                <a:moveTo>
                  <a:pt x="-1" y="21598"/>
                </a:moveTo>
                <a:cubicBezTo>
                  <a:pt x="-1" y="9710"/>
                  <a:pt x="9606" y="57"/>
                  <a:pt x="21494" y="-1"/>
                </a:cubicBezTo>
                <a:lnTo>
                  <a:pt x="21600" y="21599"/>
                </a:lnTo>
                <a:lnTo>
                  <a:pt x="-1" y="21598"/>
                </a:lnTo>
                <a:close/>
              </a:path>
            </a:pathLst>
          </a:custGeom>
          <a:noFill/>
          <a:ln w="76200" cap="rnd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/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639763" y="2284413"/>
            <a:ext cx="1397000" cy="644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762000">
              <a:defRPr/>
            </a:pP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Holometa-bolous</a:t>
            </a:r>
          </a:p>
        </p:txBody>
      </p:sp>
      <p:sp>
        <p:nvSpPr>
          <p:cNvPr id="23" name="Rectangle 17"/>
          <p:cNvSpPr>
            <a:spLocks noChangeArrowheads="1"/>
          </p:cNvSpPr>
          <p:nvPr/>
        </p:nvSpPr>
        <p:spPr bwMode="auto">
          <a:xfrm>
            <a:off x="661988" y="5124450"/>
            <a:ext cx="9906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>
              <a:defRPr/>
            </a:pP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Annelids</a:t>
            </a:r>
          </a:p>
        </p:txBody>
      </p: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690563" y="4627563"/>
            <a:ext cx="10064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>
              <a:defRPr/>
            </a:pP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Molluscs</a:t>
            </a:r>
          </a:p>
        </p:txBody>
      </p:sp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1919288" y="3740150"/>
            <a:ext cx="836612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>
              <a:defRPr/>
            </a:pP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Insects</a:t>
            </a:r>
          </a:p>
        </p:txBody>
      </p:sp>
      <p:sp>
        <p:nvSpPr>
          <p:cNvPr id="26" name="Rectangle 20"/>
          <p:cNvSpPr>
            <a:spLocks noChangeArrowheads="1"/>
          </p:cNvSpPr>
          <p:nvPr/>
        </p:nvSpPr>
        <p:spPr bwMode="auto">
          <a:xfrm>
            <a:off x="2254250" y="2417763"/>
            <a:ext cx="1612900" cy="644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762000">
              <a:defRPr/>
            </a:pP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Heterometa-bolous</a:t>
            </a:r>
          </a:p>
        </p:txBody>
      </p:sp>
      <p:sp>
        <p:nvSpPr>
          <p:cNvPr id="27" name="Rectangle 21"/>
          <p:cNvSpPr>
            <a:spLocks noChangeArrowheads="1"/>
          </p:cNvSpPr>
          <p:nvPr/>
        </p:nvSpPr>
        <p:spPr bwMode="auto">
          <a:xfrm>
            <a:off x="7759700" y="4374108"/>
            <a:ext cx="11747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>
              <a:defRPr/>
            </a:pP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Agnathans</a:t>
            </a:r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7200900" y="4934495"/>
            <a:ext cx="145732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>
              <a:defRPr/>
            </a:pP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Urochordates</a:t>
            </a:r>
          </a:p>
        </p:txBody>
      </p:sp>
      <p:sp>
        <p:nvSpPr>
          <p:cNvPr id="29" name="Rectangle 23"/>
          <p:cNvSpPr>
            <a:spLocks noChangeArrowheads="1"/>
          </p:cNvSpPr>
          <p:nvPr/>
        </p:nvSpPr>
        <p:spPr bwMode="auto">
          <a:xfrm>
            <a:off x="3868738" y="4934496"/>
            <a:ext cx="1401762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>
              <a:defRPr/>
            </a:pP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Echinoderms</a:t>
            </a:r>
            <a:endParaRPr lang="fr-FR" dirty="0"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5835650" y="5599113"/>
            <a:ext cx="116522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762000">
              <a:defRPr/>
            </a:pPr>
            <a:r>
              <a:rPr lang="en-GB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-800 My</a:t>
            </a:r>
          </a:p>
        </p:txBody>
      </p:sp>
      <p:sp>
        <p:nvSpPr>
          <p:cNvPr id="17436" name="Arc 25"/>
          <p:cNvSpPr>
            <a:spLocks/>
          </p:cNvSpPr>
          <p:nvPr/>
        </p:nvSpPr>
        <p:spPr bwMode="auto">
          <a:xfrm>
            <a:off x="5719763" y="5405438"/>
            <a:ext cx="323850" cy="173037"/>
          </a:xfrm>
          <a:custGeom>
            <a:avLst/>
            <a:gdLst>
              <a:gd name="T0" fmla="*/ 2147483647 w 21600"/>
              <a:gd name="T1" fmla="*/ 0 h 25083"/>
              <a:gd name="T2" fmla="*/ 0 w 21600"/>
              <a:gd name="T3" fmla="*/ 2147483647 h 25083"/>
              <a:gd name="T4" fmla="*/ 0 w 21600"/>
              <a:gd name="T5" fmla="*/ 2147483647 h 2508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5083" fill="none" extrusionOk="0">
                <a:moveTo>
                  <a:pt x="21317" y="-1"/>
                </a:moveTo>
                <a:cubicBezTo>
                  <a:pt x="21505" y="1151"/>
                  <a:pt x="21600" y="2316"/>
                  <a:pt x="21600" y="3483"/>
                </a:cubicBezTo>
                <a:cubicBezTo>
                  <a:pt x="21600" y="15412"/>
                  <a:pt x="11929" y="25083"/>
                  <a:pt x="-1" y="25083"/>
                </a:cubicBezTo>
              </a:path>
              <a:path w="21600" h="25083" stroke="0" extrusionOk="0">
                <a:moveTo>
                  <a:pt x="21317" y="-1"/>
                </a:moveTo>
                <a:cubicBezTo>
                  <a:pt x="21505" y="1151"/>
                  <a:pt x="21600" y="2316"/>
                  <a:pt x="21600" y="3483"/>
                </a:cubicBezTo>
                <a:cubicBezTo>
                  <a:pt x="21600" y="15412"/>
                  <a:pt x="11929" y="25083"/>
                  <a:pt x="-1" y="25083"/>
                </a:cubicBezTo>
                <a:lnTo>
                  <a:pt x="0" y="3483"/>
                </a:lnTo>
                <a:lnTo>
                  <a:pt x="21317" y="-1"/>
                </a:lnTo>
                <a:close/>
              </a:path>
            </a:pathLst>
          </a:custGeom>
          <a:noFill/>
          <a:ln w="76200" cap="rnd">
            <a:solidFill>
              <a:srgbClr val="C3D6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7" name="Arc 26"/>
          <p:cNvSpPr>
            <a:spLocks/>
          </p:cNvSpPr>
          <p:nvPr/>
        </p:nvSpPr>
        <p:spPr bwMode="auto">
          <a:xfrm>
            <a:off x="5311775" y="5138266"/>
            <a:ext cx="730250" cy="2349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76200" cap="rnd">
            <a:solidFill>
              <a:srgbClr val="C3D6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/>
          </a:p>
        </p:txBody>
      </p:sp>
      <p:sp>
        <p:nvSpPr>
          <p:cNvPr id="17438" name="Line 27"/>
          <p:cNvSpPr>
            <a:spLocks noChangeShapeType="1"/>
          </p:cNvSpPr>
          <p:nvPr/>
        </p:nvSpPr>
        <p:spPr bwMode="auto">
          <a:xfrm flipH="1">
            <a:off x="5278438" y="5780088"/>
            <a:ext cx="549275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9" name="Oval 32"/>
          <p:cNvSpPr>
            <a:spLocks noChangeArrowheads="1"/>
          </p:cNvSpPr>
          <p:nvPr/>
        </p:nvSpPr>
        <p:spPr bwMode="auto">
          <a:xfrm>
            <a:off x="6424613" y="4013745"/>
            <a:ext cx="1128712" cy="411163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17440" name="Arc 33"/>
          <p:cNvSpPr>
            <a:spLocks/>
          </p:cNvSpPr>
          <p:nvPr/>
        </p:nvSpPr>
        <p:spPr bwMode="auto">
          <a:xfrm rot="10800000">
            <a:off x="6254750" y="2543720"/>
            <a:ext cx="1852613" cy="811213"/>
          </a:xfrm>
          <a:custGeom>
            <a:avLst/>
            <a:gdLst>
              <a:gd name="T0" fmla="*/ 0 w 21600"/>
              <a:gd name="T1" fmla="*/ 2147483647 h 21599"/>
              <a:gd name="T2" fmla="*/ 2147483647 w 21600"/>
              <a:gd name="T3" fmla="*/ 0 h 21599"/>
              <a:gd name="T4" fmla="*/ 214748364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-1" y="21598"/>
                </a:moveTo>
                <a:cubicBezTo>
                  <a:pt x="-1" y="9676"/>
                  <a:pt x="9660" y="8"/>
                  <a:pt x="21582" y="-1"/>
                </a:cubicBezTo>
              </a:path>
              <a:path w="21600" h="21599" stroke="0" extrusionOk="0">
                <a:moveTo>
                  <a:pt x="-1" y="21598"/>
                </a:moveTo>
                <a:cubicBezTo>
                  <a:pt x="-1" y="9676"/>
                  <a:pt x="9660" y="8"/>
                  <a:pt x="21582" y="-1"/>
                </a:cubicBezTo>
                <a:lnTo>
                  <a:pt x="21600" y="21599"/>
                </a:lnTo>
                <a:lnTo>
                  <a:pt x="-1" y="21598"/>
                </a:lnTo>
                <a:close/>
              </a:path>
            </a:pathLst>
          </a:custGeom>
          <a:noFill/>
          <a:ln w="76200" cap="rnd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/>
          </a:p>
        </p:txBody>
      </p:sp>
      <p:sp>
        <p:nvSpPr>
          <p:cNvPr id="17441" name="Arc 34"/>
          <p:cNvSpPr>
            <a:spLocks/>
          </p:cNvSpPr>
          <p:nvPr/>
        </p:nvSpPr>
        <p:spPr bwMode="auto">
          <a:xfrm>
            <a:off x="6446838" y="3031083"/>
            <a:ext cx="536575" cy="173037"/>
          </a:xfrm>
          <a:custGeom>
            <a:avLst/>
            <a:gdLst>
              <a:gd name="T0" fmla="*/ 0 w 21600"/>
              <a:gd name="T1" fmla="*/ 2147483647 h 20756"/>
              <a:gd name="T2" fmla="*/ 2147483647 w 21600"/>
              <a:gd name="T3" fmla="*/ 0 h 20756"/>
              <a:gd name="T4" fmla="*/ 2147483647 w 21600"/>
              <a:gd name="T5" fmla="*/ 2147483647 h 20756"/>
              <a:gd name="T6" fmla="*/ 0 60000 65536"/>
              <a:gd name="T7" fmla="*/ 0 60000 65536"/>
              <a:gd name="T8" fmla="*/ 0 60000 65536"/>
              <a:gd name="T9" fmla="*/ 0 w 21600"/>
              <a:gd name="T10" fmla="*/ 0 h 20756"/>
              <a:gd name="T11" fmla="*/ 21600 w 21600"/>
              <a:gd name="T12" fmla="*/ 20756 h 207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756" fill="none" extrusionOk="0">
                <a:moveTo>
                  <a:pt x="-1" y="20755"/>
                </a:moveTo>
                <a:cubicBezTo>
                  <a:pt x="-1" y="11128"/>
                  <a:pt x="6371" y="2662"/>
                  <a:pt x="15623" y="-1"/>
                </a:cubicBezTo>
              </a:path>
              <a:path w="21600" h="20756" stroke="0" extrusionOk="0">
                <a:moveTo>
                  <a:pt x="-1" y="20755"/>
                </a:moveTo>
                <a:cubicBezTo>
                  <a:pt x="-1" y="11128"/>
                  <a:pt x="6371" y="2662"/>
                  <a:pt x="15623" y="-1"/>
                </a:cubicBezTo>
                <a:lnTo>
                  <a:pt x="21600" y="20756"/>
                </a:lnTo>
                <a:lnTo>
                  <a:pt x="-1" y="20755"/>
                </a:lnTo>
                <a:close/>
              </a:path>
            </a:pathLst>
          </a:custGeom>
          <a:noFill/>
          <a:ln w="76200" cap="rnd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2" name="Arc 35"/>
          <p:cNvSpPr>
            <a:spLocks/>
          </p:cNvSpPr>
          <p:nvPr/>
        </p:nvSpPr>
        <p:spPr bwMode="auto">
          <a:xfrm>
            <a:off x="7016750" y="3918495"/>
            <a:ext cx="688975" cy="447675"/>
          </a:xfrm>
          <a:custGeom>
            <a:avLst/>
            <a:gdLst>
              <a:gd name="T0" fmla="*/ 0 w 21600"/>
              <a:gd name="T1" fmla="*/ 2147483647 h 21599"/>
              <a:gd name="T2" fmla="*/ 2147483647 w 21600"/>
              <a:gd name="T3" fmla="*/ 0 h 21599"/>
              <a:gd name="T4" fmla="*/ 214748364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-1" y="21598"/>
                </a:moveTo>
                <a:cubicBezTo>
                  <a:pt x="-1" y="9687"/>
                  <a:pt x="9642" y="24"/>
                  <a:pt x="21553" y="-1"/>
                </a:cubicBezTo>
              </a:path>
              <a:path w="21600" h="21599" stroke="0" extrusionOk="0">
                <a:moveTo>
                  <a:pt x="-1" y="21598"/>
                </a:moveTo>
                <a:cubicBezTo>
                  <a:pt x="-1" y="9687"/>
                  <a:pt x="9642" y="24"/>
                  <a:pt x="21553" y="-1"/>
                </a:cubicBezTo>
                <a:lnTo>
                  <a:pt x="21600" y="21599"/>
                </a:lnTo>
                <a:lnTo>
                  <a:pt x="-1" y="21598"/>
                </a:lnTo>
                <a:close/>
              </a:path>
            </a:pathLst>
          </a:custGeom>
          <a:noFill/>
          <a:ln w="76200" cap="rnd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3" name="Arc 36"/>
          <p:cNvSpPr>
            <a:spLocks/>
          </p:cNvSpPr>
          <p:nvPr/>
        </p:nvSpPr>
        <p:spPr bwMode="auto">
          <a:xfrm>
            <a:off x="6702425" y="3929608"/>
            <a:ext cx="312738" cy="433387"/>
          </a:xfrm>
          <a:custGeom>
            <a:avLst/>
            <a:gdLst>
              <a:gd name="T0" fmla="*/ 0 w 21703"/>
              <a:gd name="T1" fmla="*/ 2147483647 h 21600"/>
              <a:gd name="T2" fmla="*/ 2147483647 w 21703"/>
              <a:gd name="T3" fmla="*/ 2147483647 h 21600"/>
              <a:gd name="T4" fmla="*/ 2147483647 w 21703"/>
              <a:gd name="T5" fmla="*/ 2147483647 h 21600"/>
              <a:gd name="T6" fmla="*/ 0 60000 65536"/>
              <a:gd name="T7" fmla="*/ 0 60000 65536"/>
              <a:gd name="T8" fmla="*/ 0 60000 65536"/>
              <a:gd name="T9" fmla="*/ 0 w 21703"/>
              <a:gd name="T10" fmla="*/ 0 h 21600"/>
              <a:gd name="T11" fmla="*/ 21703 w 2170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03" h="21600" fill="none" extrusionOk="0">
                <a:moveTo>
                  <a:pt x="-1" y="0"/>
                </a:moveTo>
                <a:cubicBezTo>
                  <a:pt x="34" y="0"/>
                  <a:pt x="68" y="-1"/>
                  <a:pt x="103" y="-1"/>
                </a:cubicBezTo>
                <a:cubicBezTo>
                  <a:pt x="12032" y="-1"/>
                  <a:pt x="21703" y="9670"/>
                  <a:pt x="21703" y="21600"/>
                </a:cubicBezTo>
              </a:path>
              <a:path w="21703" h="21600" stroke="0" extrusionOk="0">
                <a:moveTo>
                  <a:pt x="-1" y="0"/>
                </a:moveTo>
                <a:cubicBezTo>
                  <a:pt x="34" y="0"/>
                  <a:pt x="68" y="-1"/>
                  <a:pt x="103" y="-1"/>
                </a:cubicBezTo>
                <a:cubicBezTo>
                  <a:pt x="12032" y="-1"/>
                  <a:pt x="21703" y="9670"/>
                  <a:pt x="21703" y="21600"/>
                </a:cubicBezTo>
                <a:lnTo>
                  <a:pt x="103" y="21600"/>
                </a:lnTo>
                <a:lnTo>
                  <a:pt x="-1" y="0"/>
                </a:lnTo>
                <a:close/>
              </a:path>
            </a:pathLst>
          </a:custGeom>
          <a:noFill/>
          <a:ln w="76200" cap="rnd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4" name="Arc 37"/>
          <p:cNvSpPr>
            <a:spLocks/>
          </p:cNvSpPr>
          <p:nvPr/>
        </p:nvSpPr>
        <p:spPr bwMode="auto">
          <a:xfrm rot="10800000">
            <a:off x="5468938" y="2765970"/>
            <a:ext cx="1062037" cy="1162050"/>
          </a:xfrm>
          <a:custGeom>
            <a:avLst/>
            <a:gdLst>
              <a:gd name="T0" fmla="*/ 0 w 21630"/>
              <a:gd name="T1" fmla="*/ 2147483647 h 21600"/>
              <a:gd name="T2" fmla="*/ 2147483647 w 21630"/>
              <a:gd name="T3" fmla="*/ 2147483647 h 21600"/>
              <a:gd name="T4" fmla="*/ 2147483647 w 2163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30"/>
              <a:gd name="T10" fmla="*/ 0 h 21600"/>
              <a:gd name="T11" fmla="*/ 21630 w 2163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30" h="21600" fill="none" extrusionOk="0">
                <a:moveTo>
                  <a:pt x="-1" y="0"/>
                </a:moveTo>
                <a:cubicBezTo>
                  <a:pt x="9" y="0"/>
                  <a:pt x="19" y="-1"/>
                  <a:pt x="30" y="-1"/>
                </a:cubicBezTo>
                <a:cubicBezTo>
                  <a:pt x="11959" y="-1"/>
                  <a:pt x="21630" y="9670"/>
                  <a:pt x="21630" y="21600"/>
                </a:cubicBezTo>
              </a:path>
              <a:path w="21630" h="21600" stroke="0" extrusionOk="0">
                <a:moveTo>
                  <a:pt x="-1" y="0"/>
                </a:moveTo>
                <a:cubicBezTo>
                  <a:pt x="9" y="0"/>
                  <a:pt x="19" y="-1"/>
                  <a:pt x="30" y="-1"/>
                </a:cubicBezTo>
                <a:cubicBezTo>
                  <a:pt x="11959" y="-1"/>
                  <a:pt x="21630" y="9670"/>
                  <a:pt x="21630" y="21600"/>
                </a:cubicBezTo>
                <a:lnTo>
                  <a:pt x="30" y="21600"/>
                </a:lnTo>
                <a:lnTo>
                  <a:pt x="-1" y="0"/>
                </a:lnTo>
                <a:close/>
              </a:path>
            </a:pathLst>
          </a:custGeom>
          <a:noFill/>
          <a:ln w="76200" cap="rnd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/>
          </a:p>
        </p:txBody>
      </p:sp>
      <p:sp>
        <p:nvSpPr>
          <p:cNvPr id="17445" name="Arc 38"/>
          <p:cNvSpPr>
            <a:spLocks/>
          </p:cNvSpPr>
          <p:nvPr/>
        </p:nvSpPr>
        <p:spPr bwMode="auto">
          <a:xfrm rot="10800000">
            <a:off x="4489450" y="2542133"/>
            <a:ext cx="2222500" cy="1392237"/>
          </a:xfrm>
          <a:custGeom>
            <a:avLst/>
            <a:gdLst>
              <a:gd name="T0" fmla="*/ 0 w 21614"/>
              <a:gd name="T1" fmla="*/ 2147483647 h 21600"/>
              <a:gd name="T2" fmla="*/ 2147483647 w 21614"/>
              <a:gd name="T3" fmla="*/ 2147483647 h 21600"/>
              <a:gd name="T4" fmla="*/ 2147483647 w 21614"/>
              <a:gd name="T5" fmla="*/ 2147483647 h 21600"/>
              <a:gd name="T6" fmla="*/ 0 60000 65536"/>
              <a:gd name="T7" fmla="*/ 0 60000 65536"/>
              <a:gd name="T8" fmla="*/ 0 60000 65536"/>
              <a:gd name="T9" fmla="*/ 0 w 21614"/>
              <a:gd name="T10" fmla="*/ 0 h 21600"/>
              <a:gd name="T11" fmla="*/ 21614 w 2161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14" h="21600" fill="none" extrusionOk="0">
                <a:moveTo>
                  <a:pt x="-1" y="0"/>
                </a:moveTo>
                <a:cubicBezTo>
                  <a:pt x="4" y="0"/>
                  <a:pt x="9" y="-1"/>
                  <a:pt x="14" y="-1"/>
                </a:cubicBezTo>
                <a:cubicBezTo>
                  <a:pt x="11943" y="-1"/>
                  <a:pt x="21614" y="9670"/>
                  <a:pt x="21614" y="21600"/>
                </a:cubicBezTo>
              </a:path>
              <a:path w="21614" h="21600" stroke="0" extrusionOk="0">
                <a:moveTo>
                  <a:pt x="-1" y="0"/>
                </a:moveTo>
                <a:cubicBezTo>
                  <a:pt x="4" y="0"/>
                  <a:pt x="9" y="-1"/>
                  <a:pt x="14" y="-1"/>
                </a:cubicBezTo>
                <a:cubicBezTo>
                  <a:pt x="11943" y="-1"/>
                  <a:pt x="21614" y="9670"/>
                  <a:pt x="21614" y="21600"/>
                </a:cubicBezTo>
                <a:lnTo>
                  <a:pt x="14" y="21600"/>
                </a:lnTo>
                <a:lnTo>
                  <a:pt x="-1" y="0"/>
                </a:lnTo>
                <a:close/>
              </a:path>
            </a:pathLst>
          </a:custGeom>
          <a:noFill/>
          <a:ln w="76200" cap="rnd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/>
          </a:p>
        </p:txBody>
      </p:sp>
      <p:sp>
        <p:nvSpPr>
          <p:cNvPr id="17446" name="Arc 39"/>
          <p:cNvSpPr>
            <a:spLocks/>
          </p:cNvSpPr>
          <p:nvPr/>
        </p:nvSpPr>
        <p:spPr bwMode="auto">
          <a:xfrm rot="10800000">
            <a:off x="6281738" y="2542133"/>
            <a:ext cx="284162" cy="812800"/>
          </a:xfrm>
          <a:custGeom>
            <a:avLst/>
            <a:gdLst>
              <a:gd name="T0" fmla="*/ 0 w 21600"/>
              <a:gd name="T1" fmla="*/ 2147483647 h 21599"/>
              <a:gd name="T2" fmla="*/ 2147483647 w 21600"/>
              <a:gd name="T3" fmla="*/ 0 h 21599"/>
              <a:gd name="T4" fmla="*/ 214748364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-1" y="21598"/>
                </a:moveTo>
                <a:cubicBezTo>
                  <a:pt x="-1" y="9714"/>
                  <a:pt x="9601" y="62"/>
                  <a:pt x="21485" y="-1"/>
                </a:cubicBezTo>
              </a:path>
              <a:path w="21600" h="21599" stroke="0" extrusionOk="0">
                <a:moveTo>
                  <a:pt x="-1" y="21598"/>
                </a:moveTo>
                <a:cubicBezTo>
                  <a:pt x="-1" y="9714"/>
                  <a:pt x="9601" y="62"/>
                  <a:pt x="21485" y="-1"/>
                </a:cubicBezTo>
                <a:lnTo>
                  <a:pt x="21600" y="21599"/>
                </a:lnTo>
                <a:lnTo>
                  <a:pt x="-1" y="21598"/>
                </a:lnTo>
                <a:close/>
              </a:path>
            </a:pathLst>
          </a:custGeom>
          <a:noFill/>
          <a:ln w="76200" cap="rnd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/>
          </a:p>
        </p:txBody>
      </p:sp>
      <p:sp>
        <p:nvSpPr>
          <p:cNvPr id="17447" name="Arc 40"/>
          <p:cNvSpPr>
            <a:spLocks/>
          </p:cNvSpPr>
          <p:nvPr/>
        </p:nvSpPr>
        <p:spPr bwMode="auto">
          <a:xfrm rot="10800000">
            <a:off x="7556500" y="3312070"/>
            <a:ext cx="788988" cy="612775"/>
          </a:xfrm>
          <a:custGeom>
            <a:avLst/>
            <a:gdLst>
              <a:gd name="T0" fmla="*/ 0 w 21600"/>
              <a:gd name="T1" fmla="*/ 2147483647 h 21599"/>
              <a:gd name="T2" fmla="*/ 2147483647 w 21600"/>
              <a:gd name="T3" fmla="*/ 0 h 21599"/>
              <a:gd name="T4" fmla="*/ 214748364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-1" y="21598"/>
                </a:moveTo>
                <a:cubicBezTo>
                  <a:pt x="-1" y="9685"/>
                  <a:pt x="9646" y="21"/>
                  <a:pt x="21559" y="-1"/>
                </a:cubicBezTo>
              </a:path>
              <a:path w="21600" h="21599" stroke="0" extrusionOk="0">
                <a:moveTo>
                  <a:pt x="-1" y="21598"/>
                </a:moveTo>
                <a:cubicBezTo>
                  <a:pt x="-1" y="9685"/>
                  <a:pt x="9646" y="21"/>
                  <a:pt x="21559" y="-1"/>
                </a:cubicBezTo>
                <a:lnTo>
                  <a:pt x="21600" y="21599"/>
                </a:lnTo>
                <a:lnTo>
                  <a:pt x="-1" y="21598"/>
                </a:lnTo>
                <a:close/>
              </a:path>
            </a:pathLst>
          </a:custGeom>
          <a:noFill/>
          <a:ln w="76200" cap="rnd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/>
          </a:p>
        </p:txBody>
      </p:sp>
      <p:sp>
        <p:nvSpPr>
          <p:cNvPr id="17448" name="Line 41"/>
          <p:cNvSpPr>
            <a:spLocks noChangeShapeType="1"/>
          </p:cNvSpPr>
          <p:nvPr/>
        </p:nvSpPr>
        <p:spPr bwMode="auto">
          <a:xfrm>
            <a:off x="8159750" y="3307308"/>
            <a:ext cx="325438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9" name="Arc 42"/>
          <p:cNvSpPr>
            <a:spLocks/>
          </p:cNvSpPr>
          <p:nvPr/>
        </p:nvSpPr>
        <p:spPr bwMode="auto">
          <a:xfrm>
            <a:off x="5802313" y="3351758"/>
            <a:ext cx="496887" cy="298450"/>
          </a:xfrm>
          <a:custGeom>
            <a:avLst/>
            <a:gdLst>
              <a:gd name="T0" fmla="*/ 2147483647 w 21600"/>
              <a:gd name="T1" fmla="*/ 2147483647 h 29675"/>
              <a:gd name="T2" fmla="*/ 2147483647 w 21600"/>
              <a:gd name="T3" fmla="*/ 0 h 29675"/>
              <a:gd name="T4" fmla="*/ 2147483647 w 21600"/>
              <a:gd name="T5" fmla="*/ 2147483647 h 29675"/>
              <a:gd name="T6" fmla="*/ 0 60000 65536"/>
              <a:gd name="T7" fmla="*/ 0 60000 65536"/>
              <a:gd name="T8" fmla="*/ 0 60000 65536"/>
              <a:gd name="T9" fmla="*/ 0 w 21600"/>
              <a:gd name="T10" fmla="*/ 0 h 29675"/>
              <a:gd name="T11" fmla="*/ 21600 w 21600"/>
              <a:gd name="T12" fmla="*/ 29675 h 296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9675" fill="none" extrusionOk="0">
                <a:moveTo>
                  <a:pt x="1566" y="29675"/>
                </a:moveTo>
                <a:cubicBezTo>
                  <a:pt x="531" y="27108"/>
                  <a:pt x="0" y="24366"/>
                  <a:pt x="0" y="21599"/>
                </a:cubicBezTo>
                <a:cubicBezTo>
                  <a:pt x="0" y="9693"/>
                  <a:pt x="9633" y="32"/>
                  <a:pt x="21538" y="-1"/>
                </a:cubicBezTo>
              </a:path>
              <a:path w="21600" h="29675" stroke="0" extrusionOk="0">
                <a:moveTo>
                  <a:pt x="1566" y="29675"/>
                </a:moveTo>
                <a:cubicBezTo>
                  <a:pt x="531" y="27108"/>
                  <a:pt x="0" y="24366"/>
                  <a:pt x="0" y="21599"/>
                </a:cubicBezTo>
                <a:cubicBezTo>
                  <a:pt x="0" y="9693"/>
                  <a:pt x="9633" y="32"/>
                  <a:pt x="21538" y="-1"/>
                </a:cubicBezTo>
                <a:lnTo>
                  <a:pt x="21600" y="21599"/>
                </a:lnTo>
                <a:lnTo>
                  <a:pt x="1566" y="29675"/>
                </a:lnTo>
                <a:close/>
              </a:path>
            </a:pathLst>
          </a:custGeom>
          <a:noFill/>
          <a:ln w="76200" cap="rnd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0" name="Arc 43"/>
          <p:cNvSpPr>
            <a:spLocks/>
          </p:cNvSpPr>
          <p:nvPr/>
        </p:nvSpPr>
        <p:spPr bwMode="auto">
          <a:xfrm rot="10800000">
            <a:off x="6577013" y="2872333"/>
            <a:ext cx="538162" cy="174625"/>
          </a:xfrm>
          <a:custGeom>
            <a:avLst/>
            <a:gdLst>
              <a:gd name="T0" fmla="*/ 0 w 21600"/>
              <a:gd name="T1" fmla="*/ 2147483647 h 20756"/>
              <a:gd name="T2" fmla="*/ 2147483647 w 21600"/>
              <a:gd name="T3" fmla="*/ 0 h 20756"/>
              <a:gd name="T4" fmla="*/ 2147483647 w 21600"/>
              <a:gd name="T5" fmla="*/ 2147483647 h 20756"/>
              <a:gd name="T6" fmla="*/ 0 60000 65536"/>
              <a:gd name="T7" fmla="*/ 0 60000 65536"/>
              <a:gd name="T8" fmla="*/ 0 60000 65536"/>
              <a:gd name="T9" fmla="*/ 0 w 21600"/>
              <a:gd name="T10" fmla="*/ 0 h 20756"/>
              <a:gd name="T11" fmla="*/ 21600 w 21600"/>
              <a:gd name="T12" fmla="*/ 20756 h 207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756" fill="none" extrusionOk="0">
                <a:moveTo>
                  <a:pt x="-1" y="20755"/>
                </a:moveTo>
                <a:cubicBezTo>
                  <a:pt x="-1" y="11128"/>
                  <a:pt x="6371" y="2662"/>
                  <a:pt x="15623" y="-1"/>
                </a:cubicBezTo>
              </a:path>
              <a:path w="21600" h="20756" stroke="0" extrusionOk="0">
                <a:moveTo>
                  <a:pt x="-1" y="20755"/>
                </a:moveTo>
                <a:cubicBezTo>
                  <a:pt x="-1" y="11128"/>
                  <a:pt x="6371" y="2662"/>
                  <a:pt x="15623" y="-1"/>
                </a:cubicBezTo>
                <a:lnTo>
                  <a:pt x="21600" y="20756"/>
                </a:lnTo>
                <a:lnTo>
                  <a:pt x="-1" y="20755"/>
                </a:lnTo>
                <a:close/>
              </a:path>
            </a:pathLst>
          </a:custGeom>
          <a:noFill/>
          <a:ln w="76200" cap="rnd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/>
          </a:p>
        </p:txBody>
      </p:sp>
      <p:sp>
        <p:nvSpPr>
          <p:cNvPr id="17451" name="Line 44"/>
          <p:cNvSpPr>
            <a:spLocks noChangeShapeType="1"/>
          </p:cNvSpPr>
          <p:nvPr/>
        </p:nvSpPr>
        <p:spPr bwMode="auto">
          <a:xfrm flipH="1">
            <a:off x="7118350" y="2538958"/>
            <a:ext cx="12700" cy="338137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5715000" y="4232820"/>
            <a:ext cx="1103313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762000">
              <a:defRPr/>
            </a:pP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-450 My</a:t>
            </a:r>
          </a:p>
        </p:txBody>
      </p:sp>
      <p:sp>
        <p:nvSpPr>
          <p:cNvPr id="17453" name="Arc 46"/>
          <p:cNvSpPr>
            <a:spLocks/>
          </p:cNvSpPr>
          <p:nvPr/>
        </p:nvSpPr>
        <p:spPr bwMode="auto">
          <a:xfrm rot="10800000">
            <a:off x="6257925" y="2542133"/>
            <a:ext cx="1852613" cy="811212"/>
          </a:xfrm>
          <a:custGeom>
            <a:avLst/>
            <a:gdLst>
              <a:gd name="T0" fmla="*/ 0 w 21600"/>
              <a:gd name="T1" fmla="*/ 2147483647 h 21599"/>
              <a:gd name="T2" fmla="*/ 2147483647 w 21600"/>
              <a:gd name="T3" fmla="*/ 0 h 21599"/>
              <a:gd name="T4" fmla="*/ 214748364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-1" y="21598"/>
                </a:moveTo>
                <a:cubicBezTo>
                  <a:pt x="-1" y="9676"/>
                  <a:pt x="9660" y="8"/>
                  <a:pt x="21582" y="-1"/>
                </a:cubicBezTo>
              </a:path>
              <a:path w="21600" h="21599" stroke="0" extrusionOk="0">
                <a:moveTo>
                  <a:pt x="-1" y="21598"/>
                </a:moveTo>
                <a:cubicBezTo>
                  <a:pt x="-1" y="9676"/>
                  <a:pt x="9660" y="8"/>
                  <a:pt x="21582" y="-1"/>
                </a:cubicBezTo>
                <a:lnTo>
                  <a:pt x="21600" y="21599"/>
                </a:lnTo>
                <a:lnTo>
                  <a:pt x="-1" y="21598"/>
                </a:lnTo>
                <a:close/>
              </a:path>
            </a:pathLst>
          </a:custGeom>
          <a:noFill/>
          <a:ln w="762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/>
          </a:p>
        </p:txBody>
      </p:sp>
      <p:sp>
        <p:nvSpPr>
          <p:cNvPr id="17454" name="Arc 47"/>
          <p:cNvSpPr>
            <a:spLocks/>
          </p:cNvSpPr>
          <p:nvPr/>
        </p:nvSpPr>
        <p:spPr bwMode="auto">
          <a:xfrm>
            <a:off x="6450013" y="3027908"/>
            <a:ext cx="536575" cy="176212"/>
          </a:xfrm>
          <a:custGeom>
            <a:avLst/>
            <a:gdLst>
              <a:gd name="T0" fmla="*/ 0 w 21600"/>
              <a:gd name="T1" fmla="*/ 2147483647 h 20756"/>
              <a:gd name="T2" fmla="*/ 2147483647 w 21600"/>
              <a:gd name="T3" fmla="*/ 0 h 20756"/>
              <a:gd name="T4" fmla="*/ 2147483647 w 21600"/>
              <a:gd name="T5" fmla="*/ 2147483647 h 20756"/>
              <a:gd name="T6" fmla="*/ 0 60000 65536"/>
              <a:gd name="T7" fmla="*/ 0 60000 65536"/>
              <a:gd name="T8" fmla="*/ 0 60000 65536"/>
              <a:gd name="T9" fmla="*/ 0 w 21600"/>
              <a:gd name="T10" fmla="*/ 0 h 20756"/>
              <a:gd name="T11" fmla="*/ 21600 w 21600"/>
              <a:gd name="T12" fmla="*/ 20756 h 207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756" fill="none" extrusionOk="0">
                <a:moveTo>
                  <a:pt x="-1" y="20755"/>
                </a:moveTo>
                <a:cubicBezTo>
                  <a:pt x="-1" y="11128"/>
                  <a:pt x="6371" y="2662"/>
                  <a:pt x="15623" y="-1"/>
                </a:cubicBezTo>
              </a:path>
              <a:path w="21600" h="20756" stroke="0" extrusionOk="0">
                <a:moveTo>
                  <a:pt x="-1" y="20755"/>
                </a:moveTo>
                <a:cubicBezTo>
                  <a:pt x="-1" y="11128"/>
                  <a:pt x="6371" y="2662"/>
                  <a:pt x="15623" y="-1"/>
                </a:cubicBezTo>
                <a:lnTo>
                  <a:pt x="21600" y="20756"/>
                </a:lnTo>
                <a:lnTo>
                  <a:pt x="-1" y="20755"/>
                </a:lnTo>
                <a:close/>
              </a:path>
            </a:pathLst>
          </a:custGeom>
          <a:noFill/>
          <a:ln w="762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5" name="Arc 48"/>
          <p:cNvSpPr>
            <a:spLocks/>
          </p:cNvSpPr>
          <p:nvPr/>
        </p:nvSpPr>
        <p:spPr bwMode="auto">
          <a:xfrm>
            <a:off x="7019925" y="3916908"/>
            <a:ext cx="687388" cy="447675"/>
          </a:xfrm>
          <a:custGeom>
            <a:avLst/>
            <a:gdLst>
              <a:gd name="T0" fmla="*/ 0 w 21600"/>
              <a:gd name="T1" fmla="*/ 2147483647 h 21599"/>
              <a:gd name="T2" fmla="*/ 2147483647 w 21600"/>
              <a:gd name="T3" fmla="*/ 0 h 21599"/>
              <a:gd name="T4" fmla="*/ 214748364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-1" y="21598"/>
                </a:moveTo>
                <a:cubicBezTo>
                  <a:pt x="-1" y="9687"/>
                  <a:pt x="9642" y="24"/>
                  <a:pt x="21553" y="-1"/>
                </a:cubicBezTo>
              </a:path>
              <a:path w="21600" h="21599" stroke="0" extrusionOk="0">
                <a:moveTo>
                  <a:pt x="-1" y="21598"/>
                </a:moveTo>
                <a:cubicBezTo>
                  <a:pt x="-1" y="9687"/>
                  <a:pt x="9642" y="24"/>
                  <a:pt x="21553" y="-1"/>
                </a:cubicBezTo>
                <a:lnTo>
                  <a:pt x="21600" y="21599"/>
                </a:lnTo>
                <a:lnTo>
                  <a:pt x="-1" y="21598"/>
                </a:lnTo>
                <a:close/>
              </a:path>
            </a:pathLst>
          </a:custGeom>
          <a:noFill/>
          <a:ln w="762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6" name="Arc 49"/>
          <p:cNvSpPr>
            <a:spLocks/>
          </p:cNvSpPr>
          <p:nvPr/>
        </p:nvSpPr>
        <p:spPr bwMode="auto">
          <a:xfrm rot="10800000">
            <a:off x="4494213" y="2542133"/>
            <a:ext cx="2222500" cy="1390650"/>
          </a:xfrm>
          <a:custGeom>
            <a:avLst/>
            <a:gdLst>
              <a:gd name="T0" fmla="*/ 0 w 21614"/>
              <a:gd name="T1" fmla="*/ 2147483647 h 21600"/>
              <a:gd name="T2" fmla="*/ 2147483647 w 21614"/>
              <a:gd name="T3" fmla="*/ 2147483647 h 21600"/>
              <a:gd name="T4" fmla="*/ 2147483647 w 21614"/>
              <a:gd name="T5" fmla="*/ 2147483647 h 21600"/>
              <a:gd name="T6" fmla="*/ 0 60000 65536"/>
              <a:gd name="T7" fmla="*/ 0 60000 65536"/>
              <a:gd name="T8" fmla="*/ 0 60000 65536"/>
              <a:gd name="T9" fmla="*/ 0 w 21614"/>
              <a:gd name="T10" fmla="*/ 0 h 21600"/>
              <a:gd name="T11" fmla="*/ 21614 w 2161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14" h="21600" fill="none" extrusionOk="0">
                <a:moveTo>
                  <a:pt x="-1" y="0"/>
                </a:moveTo>
                <a:cubicBezTo>
                  <a:pt x="4" y="0"/>
                  <a:pt x="9" y="-1"/>
                  <a:pt x="14" y="-1"/>
                </a:cubicBezTo>
                <a:cubicBezTo>
                  <a:pt x="11943" y="-1"/>
                  <a:pt x="21614" y="9670"/>
                  <a:pt x="21614" y="21600"/>
                </a:cubicBezTo>
              </a:path>
              <a:path w="21614" h="21600" stroke="0" extrusionOk="0">
                <a:moveTo>
                  <a:pt x="-1" y="0"/>
                </a:moveTo>
                <a:cubicBezTo>
                  <a:pt x="4" y="0"/>
                  <a:pt x="9" y="-1"/>
                  <a:pt x="14" y="-1"/>
                </a:cubicBezTo>
                <a:cubicBezTo>
                  <a:pt x="11943" y="-1"/>
                  <a:pt x="21614" y="9670"/>
                  <a:pt x="21614" y="21600"/>
                </a:cubicBezTo>
                <a:lnTo>
                  <a:pt x="14" y="21600"/>
                </a:lnTo>
                <a:lnTo>
                  <a:pt x="-1" y="0"/>
                </a:lnTo>
                <a:close/>
              </a:path>
            </a:pathLst>
          </a:custGeom>
          <a:noFill/>
          <a:ln w="762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/>
          </a:p>
        </p:txBody>
      </p:sp>
      <p:sp>
        <p:nvSpPr>
          <p:cNvPr id="17457" name="Arc 50"/>
          <p:cNvSpPr>
            <a:spLocks/>
          </p:cNvSpPr>
          <p:nvPr/>
        </p:nvSpPr>
        <p:spPr bwMode="auto">
          <a:xfrm>
            <a:off x="6705600" y="3928020"/>
            <a:ext cx="312738" cy="433388"/>
          </a:xfrm>
          <a:custGeom>
            <a:avLst/>
            <a:gdLst>
              <a:gd name="T0" fmla="*/ 0 w 21703"/>
              <a:gd name="T1" fmla="*/ 2147483647 h 21600"/>
              <a:gd name="T2" fmla="*/ 2147483647 w 21703"/>
              <a:gd name="T3" fmla="*/ 2147483647 h 21600"/>
              <a:gd name="T4" fmla="*/ 2147483647 w 21703"/>
              <a:gd name="T5" fmla="*/ 2147483647 h 21600"/>
              <a:gd name="T6" fmla="*/ 0 60000 65536"/>
              <a:gd name="T7" fmla="*/ 0 60000 65536"/>
              <a:gd name="T8" fmla="*/ 0 60000 65536"/>
              <a:gd name="T9" fmla="*/ 0 w 21703"/>
              <a:gd name="T10" fmla="*/ 0 h 21600"/>
              <a:gd name="T11" fmla="*/ 21703 w 2170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03" h="21600" fill="none" extrusionOk="0">
                <a:moveTo>
                  <a:pt x="-1" y="0"/>
                </a:moveTo>
                <a:cubicBezTo>
                  <a:pt x="34" y="0"/>
                  <a:pt x="68" y="-1"/>
                  <a:pt x="103" y="-1"/>
                </a:cubicBezTo>
                <a:cubicBezTo>
                  <a:pt x="12032" y="-1"/>
                  <a:pt x="21703" y="9670"/>
                  <a:pt x="21703" y="21600"/>
                </a:cubicBezTo>
              </a:path>
              <a:path w="21703" h="21600" stroke="0" extrusionOk="0">
                <a:moveTo>
                  <a:pt x="-1" y="0"/>
                </a:moveTo>
                <a:cubicBezTo>
                  <a:pt x="34" y="0"/>
                  <a:pt x="68" y="-1"/>
                  <a:pt x="103" y="-1"/>
                </a:cubicBezTo>
                <a:cubicBezTo>
                  <a:pt x="12032" y="-1"/>
                  <a:pt x="21703" y="9670"/>
                  <a:pt x="21703" y="21600"/>
                </a:cubicBezTo>
                <a:lnTo>
                  <a:pt x="103" y="21600"/>
                </a:lnTo>
                <a:lnTo>
                  <a:pt x="-1" y="0"/>
                </a:lnTo>
                <a:close/>
              </a:path>
            </a:pathLst>
          </a:custGeom>
          <a:noFill/>
          <a:ln w="762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8" name="Arc 51"/>
          <p:cNvSpPr>
            <a:spLocks/>
          </p:cNvSpPr>
          <p:nvPr/>
        </p:nvSpPr>
        <p:spPr bwMode="auto">
          <a:xfrm rot="10800000">
            <a:off x="5473700" y="2762795"/>
            <a:ext cx="1062038" cy="1163638"/>
          </a:xfrm>
          <a:custGeom>
            <a:avLst/>
            <a:gdLst>
              <a:gd name="T0" fmla="*/ 0 w 21630"/>
              <a:gd name="T1" fmla="*/ 2147483647 h 21600"/>
              <a:gd name="T2" fmla="*/ 2147483647 w 21630"/>
              <a:gd name="T3" fmla="*/ 2147483647 h 21600"/>
              <a:gd name="T4" fmla="*/ 2147483647 w 2163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30"/>
              <a:gd name="T10" fmla="*/ 0 h 21600"/>
              <a:gd name="T11" fmla="*/ 21630 w 2163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30" h="21600" fill="none" extrusionOk="0">
                <a:moveTo>
                  <a:pt x="-1" y="0"/>
                </a:moveTo>
                <a:cubicBezTo>
                  <a:pt x="9" y="0"/>
                  <a:pt x="19" y="-1"/>
                  <a:pt x="30" y="-1"/>
                </a:cubicBezTo>
                <a:cubicBezTo>
                  <a:pt x="11959" y="-1"/>
                  <a:pt x="21630" y="9670"/>
                  <a:pt x="21630" y="21600"/>
                </a:cubicBezTo>
              </a:path>
              <a:path w="21630" h="21600" stroke="0" extrusionOk="0">
                <a:moveTo>
                  <a:pt x="-1" y="0"/>
                </a:moveTo>
                <a:cubicBezTo>
                  <a:pt x="9" y="0"/>
                  <a:pt x="19" y="-1"/>
                  <a:pt x="30" y="-1"/>
                </a:cubicBezTo>
                <a:cubicBezTo>
                  <a:pt x="11959" y="-1"/>
                  <a:pt x="21630" y="9670"/>
                  <a:pt x="21630" y="21600"/>
                </a:cubicBezTo>
                <a:lnTo>
                  <a:pt x="30" y="21600"/>
                </a:lnTo>
                <a:lnTo>
                  <a:pt x="-1" y="0"/>
                </a:lnTo>
                <a:close/>
              </a:path>
            </a:pathLst>
          </a:custGeom>
          <a:noFill/>
          <a:ln w="762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/>
          </a:p>
        </p:txBody>
      </p:sp>
      <p:sp>
        <p:nvSpPr>
          <p:cNvPr id="17459" name="Arc 52"/>
          <p:cNvSpPr>
            <a:spLocks/>
          </p:cNvSpPr>
          <p:nvPr/>
        </p:nvSpPr>
        <p:spPr bwMode="auto">
          <a:xfrm rot="10800000">
            <a:off x="6286500" y="2542133"/>
            <a:ext cx="282575" cy="811212"/>
          </a:xfrm>
          <a:custGeom>
            <a:avLst/>
            <a:gdLst>
              <a:gd name="T0" fmla="*/ 0 w 21600"/>
              <a:gd name="T1" fmla="*/ 2147483647 h 21599"/>
              <a:gd name="T2" fmla="*/ 2147483647 w 21600"/>
              <a:gd name="T3" fmla="*/ 0 h 21599"/>
              <a:gd name="T4" fmla="*/ 214748364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-1" y="21598"/>
                </a:moveTo>
                <a:cubicBezTo>
                  <a:pt x="-1" y="9714"/>
                  <a:pt x="9601" y="62"/>
                  <a:pt x="21485" y="-1"/>
                </a:cubicBezTo>
              </a:path>
              <a:path w="21600" h="21599" stroke="0" extrusionOk="0">
                <a:moveTo>
                  <a:pt x="-1" y="21598"/>
                </a:moveTo>
                <a:cubicBezTo>
                  <a:pt x="-1" y="9714"/>
                  <a:pt x="9601" y="62"/>
                  <a:pt x="21485" y="-1"/>
                </a:cubicBezTo>
                <a:lnTo>
                  <a:pt x="21600" y="21599"/>
                </a:lnTo>
                <a:lnTo>
                  <a:pt x="-1" y="21598"/>
                </a:lnTo>
                <a:close/>
              </a:path>
            </a:pathLst>
          </a:custGeom>
          <a:noFill/>
          <a:ln w="762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/>
          </a:p>
        </p:txBody>
      </p:sp>
      <p:sp>
        <p:nvSpPr>
          <p:cNvPr id="17460" name="Arc 53"/>
          <p:cNvSpPr>
            <a:spLocks/>
          </p:cNvSpPr>
          <p:nvPr/>
        </p:nvSpPr>
        <p:spPr bwMode="auto">
          <a:xfrm rot="10800000">
            <a:off x="7561263" y="3310483"/>
            <a:ext cx="787400" cy="614362"/>
          </a:xfrm>
          <a:custGeom>
            <a:avLst/>
            <a:gdLst>
              <a:gd name="T0" fmla="*/ 0 w 21600"/>
              <a:gd name="T1" fmla="*/ 2147483647 h 21599"/>
              <a:gd name="T2" fmla="*/ 2147483647 w 21600"/>
              <a:gd name="T3" fmla="*/ 0 h 21599"/>
              <a:gd name="T4" fmla="*/ 2147483647 w 21600"/>
              <a:gd name="T5" fmla="*/ 2147483647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-1" y="21598"/>
                </a:moveTo>
                <a:cubicBezTo>
                  <a:pt x="-1" y="9685"/>
                  <a:pt x="9646" y="21"/>
                  <a:pt x="21559" y="-1"/>
                </a:cubicBezTo>
              </a:path>
              <a:path w="21600" h="21599" stroke="0" extrusionOk="0">
                <a:moveTo>
                  <a:pt x="-1" y="21598"/>
                </a:moveTo>
                <a:cubicBezTo>
                  <a:pt x="-1" y="9685"/>
                  <a:pt x="9646" y="21"/>
                  <a:pt x="21559" y="-1"/>
                </a:cubicBezTo>
                <a:lnTo>
                  <a:pt x="21600" y="21599"/>
                </a:lnTo>
                <a:lnTo>
                  <a:pt x="-1" y="21598"/>
                </a:lnTo>
                <a:close/>
              </a:path>
            </a:pathLst>
          </a:custGeom>
          <a:noFill/>
          <a:ln w="762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/>
          </a:p>
        </p:txBody>
      </p:sp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6064250" y="3497808"/>
            <a:ext cx="1554163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>
              <a:defRPr/>
            </a:pP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Gnathostomes</a:t>
            </a: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4037013" y="2177306"/>
            <a:ext cx="760412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>
              <a:defRPr/>
            </a:pPr>
            <a:r>
              <a:rPr lang="fr-FR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Fishes</a:t>
            </a:r>
            <a:endParaRPr lang="fr-FR" dirty="0"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5038725" y="2132856"/>
            <a:ext cx="866775" cy="644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>
              <a:defRPr/>
            </a:pP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Amphi-</a:t>
            </a:r>
          </a:p>
          <a:p>
            <a:pPr defTabSz="762000">
              <a:defRPr/>
            </a:pP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bians</a:t>
            </a:r>
          </a:p>
        </p:txBody>
      </p: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5951538" y="2186831"/>
            <a:ext cx="9271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>
              <a:defRPr/>
            </a:pP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Reptiles</a:t>
            </a:r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6884988" y="2166194"/>
            <a:ext cx="6508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>
              <a:defRPr/>
            </a:pP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Birds</a:t>
            </a:r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7796213" y="2166194"/>
            <a:ext cx="1119187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>
              <a:defRPr/>
            </a:pPr>
            <a:r>
              <a:rPr lang="fr-FR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Mammals</a:t>
            </a:r>
            <a:endParaRPr lang="fr-FR" dirty="0"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7635875" y="2953295"/>
            <a:ext cx="1274763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>
              <a:defRPr/>
            </a:pP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Placoderms</a:t>
            </a:r>
          </a:p>
        </p:txBody>
      </p:sp>
      <p:sp>
        <p:nvSpPr>
          <p:cNvPr id="17468" name="Line 61"/>
          <p:cNvSpPr>
            <a:spLocks noChangeShapeType="1"/>
          </p:cNvSpPr>
          <p:nvPr/>
        </p:nvSpPr>
        <p:spPr bwMode="auto">
          <a:xfrm>
            <a:off x="8162925" y="3305720"/>
            <a:ext cx="325438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9" name="Arc 62"/>
          <p:cNvSpPr>
            <a:spLocks/>
          </p:cNvSpPr>
          <p:nvPr/>
        </p:nvSpPr>
        <p:spPr bwMode="auto">
          <a:xfrm>
            <a:off x="5805488" y="3350170"/>
            <a:ext cx="498475" cy="300038"/>
          </a:xfrm>
          <a:custGeom>
            <a:avLst/>
            <a:gdLst>
              <a:gd name="T0" fmla="*/ 2147483647 w 21600"/>
              <a:gd name="T1" fmla="*/ 2147483647 h 29675"/>
              <a:gd name="T2" fmla="*/ 2147483647 w 21600"/>
              <a:gd name="T3" fmla="*/ 0 h 29675"/>
              <a:gd name="T4" fmla="*/ 2147483647 w 21600"/>
              <a:gd name="T5" fmla="*/ 2147483647 h 29675"/>
              <a:gd name="T6" fmla="*/ 0 60000 65536"/>
              <a:gd name="T7" fmla="*/ 0 60000 65536"/>
              <a:gd name="T8" fmla="*/ 0 60000 65536"/>
              <a:gd name="T9" fmla="*/ 0 w 21600"/>
              <a:gd name="T10" fmla="*/ 0 h 29675"/>
              <a:gd name="T11" fmla="*/ 21600 w 21600"/>
              <a:gd name="T12" fmla="*/ 29675 h 296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9675" fill="none" extrusionOk="0">
                <a:moveTo>
                  <a:pt x="1566" y="29675"/>
                </a:moveTo>
                <a:cubicBezTo>
                  <a:pt x="531" y="27108"/>
                  <a:pt x="0" y="24366"/>
                  <a:pt x="0" y="21599"/>
                </a:cubicBezTo>
                <a:cubicBezTo>
                  <a:pt x="0" y="9693"/>
                  <a:pt x="9633" y="32"/>
                  <a:pt x="21538" y="-1"/>
                </a:cubicBezTo>
              </a:path>
              <a:path w="21600" h="29675" stroke="0" extrusionOk="0">
                <a:moveTo>
                  <a:pt x="1566" y="29675"/>
                </a:moveTo>
                <a:cubicBezTo>
                  <a:pt x="531" y="27108"/>
                  <a:pt x="0" y="24366"/>
                  <a:pt x="0" y="21599"/>
                </a:cubicBezTo>
                <a:cubicBezTo>
                  <a:pt x="0" y="9693"/>
                  <a:pt x="9633" y="32"/>
                  <a:pt x="21538" y="-1"/>
                </a:cubicBezTo>
                <a:lnTo>
                  <a:pt x="21600" y="21599"/>
                </a:lnTo>
                <a:lnTo>
                  <a:pt x="1566" y="29675"/>
                </a:lnTo>
                <a:close/>
              </a:path>
            </a:pathLst>
          </a:custGeom>
          <a:noFill/>
          <a:ln w="762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70" name="Arc 63"/>
          <p:cNvSpPr>
            <a:spLocks/>
          </p:cNvSpPr>
          <p:nvPr/>
        </p:nvSpPr>
        <p:spPr bwMode="auto">
          <a:xfrm rot="10800000">
            <a:off x="6581775" y="2869158"/>
            <a:ext cx="536575" cy="176212"/>
          </a:xfrm>
          <a:custGeom>
            <a:avLst/>
            <a:gdLst>
              <a:gd name="T0" fmla="*/ 0 w 21600"/>
              <a:gd name="T1" fmla="*/ 2147483647 h 20756"/>
              <a:gd name="T2" fmla="*/ 2147483647 w 21600"/>
              <a:gd name="T3" fmla="*/ 0 h 20756"/>
              <a:gd name="T4" fmla="*/ 2147483647 w 21600"/>
              <a:gd name="T5" fmla="*/ 2147483647 h 20756"/>
              <a:gd name="T6" fmla="*/ 0 60000 65536"/>
              <a:gd name="T7" fmla="*/ 0 60000 65536"/>
              <a:gd name="T8" fmla="*/ 0 60000 65536"/>
              <a:gd name="T9" fmla="*/ 0 w 21600"/>
              <a:gd name="T10" fmla="*/ 0 h 20756"/>
              <a:gd name="T11" fmla="*/ 21600 w 21600"/>
              <a:gd name="T12" fmla="*/ 20756 h 207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756" fill="none" extrusionOk="0">
                <a:moveTo>
                  <a:pt x="-1" y="20755"/>
                </a:moveTo>
                <a:cubicBezTo>
                  <a:pt x="-1" y="11128"/>
                  <a:pt x="6371" y="2662"/>
                  <a:pt x="15623" y="-1"/>
                </a:cubicBezTo>
              </a:path>
              <a:path w="21600" h="20756" stroke="0" extrusionOk="0">
                <a:moveTo>
                  <a:pt x="-1" y="20755"/>
                </a:moveTo>
                <a:cubicBezTo>
                  <a:pt x="-1" y="11128"/>
                  <a:pt x="6371" y="2662"/>
                  <a:pt x="15623" y="-1"/>
                </a:cubicBezTo>
                <a:lnTo>
                  <a:pt x="21600" y="20756"/>
                </a:lnTo>
                <a:lnTo>
                  <a:pt x="-1" y="20755"/>
                </a:lnTo>
                <a:close/>
              </a:path>
            </a:pathLst>
          </a:custGeom>
          <a:noFill/>
          <a:ln w="762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/>
          </a:p>
        </p:txBody>
      </p:sp>
      <p:sp>
        <p:nvSpPr>
          <p:cNvPr id="17471" name="Line 64"/>
          <p:cNvSpPr>
            <a:spLocks noChangeShapeType="1"/>
          </p:cNvSpPr>
          <p:nvPr/>
        </p:nvSpPr>
        <p:spPr bwMode="auto">
          <a:xfrm flipH="1">
            <a:off x="7119938" y="2537370"/>
            <a:ext cx="15875" cy="3381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72" name="Arc 67"/>
          <p:cNvSpPr>
            <a:spLocks/>
          </p:cNvSpPr>
          <p:nvPr/>
        </p:nvSpPr>
        <p:spPr bwMode="auto">
          <a:xfrm>
            <a:off x="1824038" y="5308600"/>
            <a:ext cx="1981200" cy="374650"/>
          </a:xfrm>
          <a:custGeom>
            <a:avLst/>
            <a:gdLst>
              <a:gd name="T0" fmla="*/ 2147483647 w 19214"/>
              <a:gd name="T1" fmla="*/ 0 h 21598"/>
              <a:gd name="T2" fmla="*/ 2147483647 w 19214"/>
              <a:gd name="T3" fmla="*/ 2147483647 h 21598"/>
              <a:gd name="T4" fmla="*/ 0 w 19214"/>
              <a:gd name="T5" fmla="*/ 2147483647 h 21598"/>
              <a:gd name="T6" fmla="*/ 0 60000 65536"/>
              <a:gd name="T7" fmla="*/ 0 60000 65536"/>
              <a:gd name="T8" fmla="*/ 0 60000 65536"/>
              <a:gd name="T9" fmla="*/ 0 w 19214"/>
              <a:gd name="T10" fmla="*/ 0 h 21598"/>
              <a:gd name="T11" fmla="*/ 19214 w 19214"/>
              <a:gd name="T12" fmla="*/ 21598 h 21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14" h="21598" fill="none" extrusionOk="0">
                <a:moveTo>
                  <a:pt x="275" y="-1"/>
                </a:moveTo>
                <a:cubicBezTo>
                  <a:pt x="8273" y="101"/>
                  <a:pt x="15560" y="4615"/>
                  <a:pt x="19214" y="11730"/>
                </a:cubicBezTo>
              </a:path>
              <a:path w="19214" h="21598" stroke="0" extrusionOk="0">
                <a:moveTo>
                  <a:pt x="275" y="-1"/>
                </a:moveTo>
                <a:cubicBezTo>
                  <a:pt x="8273" y="101"/>
                  <a:pt x="15560" y="4615"/>
                  <a:pt x="19214" y="11730"/>
                </a:cubicBezTo>
                <a:lnTo>
                  <a:pt x="0" y="21598"/>
                </a:lnTo>
                <a:lnTo>
                  <a:pt x="275" y="-1"/>
                </a:lnTo>
                <a:close/>
              </a:path>
            </a:pathLst>
          </a:custGeom>
          <a:noFill/>
          <a:ln w="76200" cap="rnd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73" name="Text Box 65"/>
          <p:cNvSpPr txBox="1">
            <a:spLocks noChangeArrowheads="1"/>
          </p:cNvSpPr>
          <p:nvPr/>
        </p:nvSpPr>
        <p:spPr bwMode="auto">
          <a:xfrm>
            <a:off x="2819400" y="4267200"/>
            <a:ext cx="1674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i="1">
                <a:solidFill>
                  <a:schemeClr val="bg1"/>
                </a:solidFill>
                <a:latin typeface="Calibri" charset="0"/>
              </a:rPr>
              <a:t>95%</a:t>
            </a:r>
          </a:p>
          <a:p>
            <a:pPr eaLnBrk="1" hangingPunct="1"/>
            <a:r>
              <a:rPr lang="fr-FR" sz="2000" i="1">
                <a:solidFill>
                  <a:schemeClr val="bg1"/>
                </a:solidFill>
                <a:latin typeface="Calibri" charset="0"/>
              </a:rPr>
              <a:t>Innate</a:t>
            </a:r>
          </a:p>
        </p:txBody>
      </p:sp>
      <p:sp>
        <p:nvSpPr>
          <p:cNvPr id="17474" name="Text Box 65"/>
          <p:cNvSpPr txBox="1">
            <a:spLocks noChangeArrowheads="1"/>
          </p:cNvSpPr>
          <p:nvPr/>
        </p:nvSpPr>
        <p:spPr bwMode="auto">
          <a:xfrm>
            <a:off x="3962400" y="3264445"/>
            <a:ext cx="1674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i="1">
                <a:solidFill>
                  <a:schemeClr val="bg1"/>
                </a:solidFill>
                <a:latin typeface="Calibri" charset="0"/>
              </a:rPr>
              <a:t>5%</a:t>
            </a:r>
          </a:p>
          <a:p>
            <a:pPr eaLnBrk="1" hangingPunct="1"/>
            <a:r>
              <a:rPr lang="fr-FR" sz="2000" i="1">
                <a:solidFill>
                  <a:schemeClr val="bg1"/>
                </a:solidFill>
                <a:latin typeface="Calibri" charset="0"/>
              </a:rPr>
              <a:t>Innate and Adaptive</a:t>
            </a:r>
          </a:p>
        </p:txBody>
      </p:sp>
      <p:sp>
        <p:nvSpPr>
          <p:cNvPr id="17475" name="Arc 67"/>
          <p:cNvSpPr>
            <a:spLocks/>
          </p:cNvSpPr>
          <p:nvPr/>
        </p:nvSpPr>
        <p:spPr bwMode="auto">
          <a:xfrm>
            <a:off x="2316480" y="5877272"/>
            <a:ext cx="2735263" cy="628650"/>
          </a:xfrm>
          <a:custGeom>
            <a:avLst/>
            <a:gdLst>
              <a:gd name="T0" fmla="*/ 2147483647 w 19214"/>
              <a:gd name="T1" fmla="*/ 0 h 21598"/>
              <a:gd name="T2" fmla="*/ 2147483647 w 19214"/>
              <a:gd name="T3" fmla="*/ 2147483647 h 21598"/>
              <a:gd name="T4" fmla="*/ 0 w 19214"/>
              <a:gd name="T5" fmla="*/ 2147483647 h 21598"/>
              <a:gd name="T6" fmla="*/ 0 60000 65536"/>
              <a:gd name="T7" fmla="*/ 0 60000 65536"/>
              <a:gd name="T8" fmla="*/ 0 60000 65536"/>
              <a:gd name="T9" fmla="*/ 0 w 19214"/>
              <a:gd name="T10" fmla="*/ 0 h 21598"/>
              <a:gd name="T11" fmla="*/ 19214 w 19214"/>
              <a:gd name="T12" fmla="*/ 21598 h 21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14" h="21598" fill="none" extrusionOk="0">
                <a:moveTo>
                  <a:pt x="275" y="-1"/>
                </a:moveTo>
                <a:cubicBezTo>
                  <a:pt x="8273" y="101"/>
                  <a:pt x="15560" y="4615"/>
                  <a:pt x="19214" y="11730"/>
                </a:cubicBezTo>
              </a:path>
              <a:path w="19214" h="21598" stroke="0" extrusionOk="0">
                <a:moveTo>
                  <a:pt x="275" y="-1"/>
                </a:moveTo>
                <a:cubicBezTo>
                  <a:pt x="8273" y="101"/>
                  <a:pt x="15560" y="4615"/>
                  <a:pt x="19214" y="11730"/>
                </a:cubicBezTo>
                <a:lnTo>
                  <a:pt x="0" y="21598"/>
                </a:lnTo>
                <a:lnTo>
                  <a:pt x="275" y="-1"/>
                </a:lnTo>
                <a:close/>
              </a:path>
            </a:pathLst>
          </a:custGeom>
          <a:noFill/>
          <a:ln w="76200" cap="rnd">
            <a:solidFill>
              <a:srgbClr val="F7912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" name="Rectangle 17"/>
          <p:cNvSpPr>
            <a:spLocks noChangeArrowheads="1"/>
          </p:cNvSpPr>
          <p:nvPr/>
        </p:nvSpPr>
        <p:spPr bwMode="auto">
          <a:xfrm>
            <a:off x="1476375" y="5883275"/>
            <a:ext cx="7524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>
              <a:defRPr/>
            </a:pP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Plants</a:t>
            </a:r>
          </a:p>
        </p:txBody>
      </p:sp>
      <p:cxnSp>
        <p:nvCxnSpPr>
          <p:cNvPr id="17477" name="Straight Connector 74"/>
          <p:cNvCxnSpPr>
            <a:cxnSpLocks noChangeShapeType="1"/>
          </p:cNvCxnSpPr>
          <p:nvPr/>
        </p:nvCxnSpPr>
        <p:spPr bwMode="auto">
          <a:xfrm rot="5400000">
            <a:off x="4813300" y="5985669"/>
            <a:ext cx="504825" cy="0"/>
          </a:xfrm>
          <a:prstGeom prst="line">
            <a:avLst/>
          </a:prstGeom>
          <a:noFill/>
          <a:ln w="76200" cap="rnd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3" name="Rectangle 24"/>
          <p:cNvSpPr>
            <a:spLocks noChangeArrowheads="1"/>
          </p:cNvSpPr>
          <p:nvPr/>
        </p:nvSpPr>
        <p:spPr bwMode="auto">
          <a:xfrm>
            <a:off x="5724525" y="5942607"/>
            <a:ext cx="116522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762000">
              <a:defRPr/>
            </a:pPr>
            <a:r>
              <a:rPr lang="en-GB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-1 By</a:t>
            </a:r>
          </a:p>
        </p:txBody>
      </p:sp>
      <p:sp>
        <p:nvSpPr>
          <p:cNvPr id="17479" name="Line 27"/>
          <p:cNvSpPr>
            <a:spLocks noChangeShapeType="1"/>
          </p:cNvSpPr>
          <p:nvPr/>
        </p:nvSpPr>
        <p:spPr bwMode="auto">
          <a:xfrm flipH="1">
            <a:off x="5167313" y="6123582"/>
            <a:ext cx="549275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5" name="Picture 4" descr="http://www.nottingham.ac.uk/bennett-lab/arabidopsis_ed_smal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89240"/>
            <a:ext cx="748159" cy="111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0612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9791285-50E2-C344-A9DB-A3FAFE38C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414" y="1278021"/>
            <a:ext cx="6338081" cy="4589047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C72758CA-DBCE-9644-8488-ED20F5CCC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626269"/>
            <a:ext cx="7759774" cy="642491"/>
          </a:xfrm>
        </p:spPr>
        <p:txBody>
          <a:bodyPr>
            <a:normAutofit/>
          </a:bodyPr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+mn-lt"/>
              </a:rPr>
              <a:t>METTL1 expression in cells/tissues </a:t>
            </a: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C19ADA03-7683-3248-B6B6-EFF6AAB22249}"/>
              </a:ext>
            </a:extLst>
          </p:cNvPr>
          <p:cNvCxnSpPr>
            <a:cxnSpLocks/>
          </p:cNvCxnSpPr>
          <p:nvPr/>
        </p:nvCxnSpPr>
        <p:spPr>
          <a:xfrm>
            <a:off x="2555776" y="1700808"/>
            <a:ext cx="0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3F7A173B-95F8-CC4E-94D6-00BDFA04E2FB}"/>
              </a:ext>
            </a:extLst>
          </p:cNvPr>
          <p:cNvSpPr txBox="1"/>
          <p:nvPr/>
        </p:nvSpPr>
        <p:spPr>
          <a:xfrm>
            <a:off x="2792174" y="1778332"/>
            <a:ext cx="1849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CD34+ cells (Myeloid cells)</a:t>
            </a:r>
          </a:p>
        </p:txBody>
      </p:sp>
      <p:sp>
        <p:nvSpPr>
          <p:cNvPr id="6" name="Rechthoek 4">
            <a:extLst>
              <a:ext uri="{FF2B5EF4-FFF2-40B4-BE49-F238E27FC236}">
                <a16:creationId xmlns:a16="http://schemas.microsoft.com/office/drawing/2014/main" id="{09AA6A3E-C395-B746-B6C5-CC7BC2CFC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248" y="262389"/>
            <a:ext cx="2160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ea typeface="Arial" charset="0"/>
                <a:cs typeface="Arial" charset="0"/>
              </a:rPr>
              <a:t>Hyperuricemia</a:t>
            </a:r>
          </a:p>
          <a:p>
            <a:pPr algn="ctr"/>
            <a:endParaRPr lang="nl-NL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8846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EF37359D-A1AD-0C4A-BBED-2FF1F7553577}"/>
              </a:ext>
            </a:extLst>
          </p:cNvPr>
          <p:cNvSpPr/>
          <p:nvPr/>
        </p:nvSpPr>
        <p:spPr>
          <a:xfrm>
            <a:off x="1115616" y="692696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b="1" dirty="0">
                <a:solidFill>
                  <a:srgbClr val="000000"/>
                </a:solidFill>
                <a:latin typeface="Verdana" panose="020B0604030504040204" pitchFamily="34" charset="0"/>
              </a:rPr>
              <a:t>METTL1 = tRNA (guanine-N(7)-)-</a:t>
            </a:r>
            <a:r>
              <a:rPr lang="nl-NL" b="1" dirty="0" err="1">
                <a:solidFill>
                  <a:srgbClr val="000000"/>
                </a:solidFill>
                <a:latin typeface="Verdana" panose="020B0604030504040204" pitchFamily="34" charset="0"/>
              </a:rPr>
              <a:t>methyltransferase</a:t>
            </a:r>
            <a:endParaRPr lang="en-US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5FE3C32-BB04-0D46-8BB7-FDA2BA6A3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004" y="1844824"/>
            <a:ext cx="6389340" cy="4000533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6A85AFA0-5D26-2A41-937F-C207D280387A}"/>
              </a:ext>
            </a:extLst>
          </p:cNvPr>
          <p:cNvSpPr/>
          <p:nvPr/>
        </p:nvSpPr>
        <p:spPr>
          <a:xfrm>
            <a:off x="1403531" y="2276872"/>
            <a:ext cx="936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METTL1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36842FF-CCC1-E746-B483-B60CD76DD6A1}"/>
              </a:ext>
            </a:extLst>
          </p:cNvPr>
          <p:cNvSpPr/>
          <p:nvPr/>
        </p:nvSpPr>
        <p:spPr>
          <a:xfrm>
            <a:off x="570034" y="6320353"/>
            <a:ext cx="70263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Stojković</a:t>
            </a:r>
            <a:r>
              <a:rPr lang="en-US" sz="1200" dirty="0"/>
              <a:t> V. et al. </a:t>
            </a:r>
            <a:r>
              <a:rPr lang="en-US" sz="1200" dirty="0" err="1"/>
              <a:t>Curr</a:t>
            </a:r>
            <a:r>
              <a:rPr lang="en-US" sz="1200" dirty="0"/>
              <a:t> </a:t>
            </a:r>
            <a:r>
              <a:rPr lang="en-US" sz="1200" dirty="0" err="1"/>
              <a:t>Opin</a:t>
            </a:r>
            <a:r>
              <a:rPr lang="en-US" sz="1200" dirty="0"/>
              <a:t> </a:t>
            </a:r>
            <a:r>
              <a:rPr lang="en-US" sz="1200" dirty="0" err="1"/>
              <a:t>Chem</a:t>
            </a:r>
            <a:r>
              <a:rPr lang="en-US" sz="1200" dirty="0"/>
              <a:t> Biol. 2017 Dec;41:20-27.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2038AF7-7E50-A546-A2CD-02ABEA158AAB}"/>
              </a:ext>
            </a:extLst>
          </p:cNvPr>
          <p:cNvSpPr/>
          <p:nvPr/>
        </p:nvSpPr>
        <p:spPr>
          <a:xfrm>
            <a:off x="1279004" y="2996952"/>
            <a:ext cx="1564804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hthoek 4">
            <a:extLst>
              <a:ext uri="{FF2B5EF4-FFF2-40B4-BE49-F238E27FC236}">
                <a16:creationId xmlns:a16="http://schemas.microsoft.com/office/drawing/2014/main" id="{2736AEC9-3109-1743-8486-688A8D72E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248" y="262389"/>
            <a:ext cx="2160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ea typeface="Arial" charset="0"/>
                <a:cs typeface="Arial" charset="0"/>
              </a:rPr>
              <a:t>Hyperuricemia</a:t>
            </a:r>
          </a:p>
          <a:p>
            <a:pPr algn="ctr"/>
            <a:endParaRPr lang="nl-NL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9391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A4C77830-33C3-8B41-A5A9-3DE22E135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750" y="1484784"/>
            <a:ext cx="7020273" cy="213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76B9CEDC-D9AE-0647-951E-EBBCC693BEE3}"/>
              </a:ext>
            </a:extLst>
          </p:cNvPr>
          <p:cNvSpPr/>
          <p:nvPr/>
        </p:nvSpPr>
        <p:spPr>
          <a:xfrm>
            <a:off x="1043608" y="692696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b="1" dirty="0">
                <a:solidFill>
                  <a:srgbClr val="000000"/>
                </a:solidFill>
                <a:latin typeface="Verdana" panose="020B0604030504040204" pitchFamily="34" charset="0"/>
              </a:rPr>
              <a:t>METTL1 = tRNA (guanine-N(7)-)-</a:t>
            </a:r>
            <a:r>
              <a:rPr lang="nl-NL" b="1" dirty="0" err="1">
                <a:solidFill>
                  <a:srgbClr val="000000"/>
                </a:solidFill>
                <a:latin typeface="Verdana" panose="020B0604030504040204" pitchFamily="34" charset="0"/>
              </a:rPr>
              <a:t>methyltransferase</a:t>
            </a:r>
            <a:endParaRPr lang="en-US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2E1A812-169F-2C41-BEC5-37E1010C8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1" y="3933056"/>
            <a:ext cx="7020272" cy="87266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804AFDC-FF0D-FE40-AD70-8744F96F8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805722"/>
            <a:ext cx="7020273" cy="817216"/>
          </a:xfrm>
          <a:prstGeom prst="rect">
            <a:avLst/>
          </a:prstGeom>
        </p:spPr>
      </p:pic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65B798D6-F96B-D944-A14E-F7C2C158C02A}"/>
              </a:ext>
            </a:extLst>
          </p:cNvPr>
          <p:cNvCxnSpPr>
            <a:cxnSpLocks/>
          </p:cNvCxnSpPr>
          <p:nvPr/>
        </p:nvCxnSpPr>
        <p:spPr>
          <a:xfrm>
            <a:off x="2627784" y="5301208"/>
            <a:ext cx="57606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hoek 11">
            <a:extLst>
              <a:ext uri="{FF2B5EF4-FFF2-40B4-BE49-F238E27FC236}">
                <a16:creationId xmlns:a16="http://schemas.microsoft.com/office/drawing/2014/main" id="{D8C57187-5F43-624F-98AC-26641B02FDDA}"/>
              </a:ext>
            </a:extLst>
          </p:cNvPr>
          <p:cNvSpPr/>
          <p:nvPr/>
        </p:nvSpPr>
        <p:spPr>
          <a:xfrm>
            <a:off x="473407" y="6320353"/>
            <a:ext cx="78306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Jonkhout</a:t>
            </a:r>
            <a:r>
              <a:rPr lang="en-US" sz="1200" dirty="0"/>
              <a:t> N, et al. The RNA modification landscape in human disease. RNA. 2017 Dec;23(12):1754-1769.</a:t>
            </a:r>
          </a:p>
        </p:txBody>
      </p:sp>
      <p:sp>
        <p:nvSpPr>
          <p:cNvPr id="11" name="Rechthoek 4">
            <a:extLst>
              <a:ext uri="{FF2B5EF4-FFF2-40B4-BE49-F238E27FC236}">
                <a16:creationId xmlns:a16="http://schemas.microsoft.com/office/drawing/2014/main" id="{7AE7B625-5F26-5E46-81B7-11B6B8E86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248" y="262389"/>
            <a:ext cx="2160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ea typeface="Arial" charset="0"/>
                <a:cs typeface="Arial" charset="0"/>
              </a:rPr>
              <a:t>Hyperuricemia</a:t>
            </a:r>
          </a:p>
          <a:p>
            <a:pPr algn="ctr"/>
            <a:endParaRPr lang="nl-NL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7970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539552" y="936302"/>
            <a:ext cx="81369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>
                <a:latin typeface="+mn-lt"/>
              </a:rPr>
              <a:t>Urate exposure results in reprograming of innate immune cells</a:t>
            </a:r>
          </a:p>
        </p:txBody>
      </p:sp>
      <p:sp>
        <p:nvSpPr>
          <p:cNvPr id="3" name="Titel 3"/>
          <p:cNvSpPr txBox="1">
            <a:spLocks/>
          </p:cNvSpPr>
          <p:nvPr/>
        </p:nvSpPr>
        <p:spPr bwMode="auto">
          <a:xfrm>
            <a:off x="611560" y="2132856"/>
            <a:ext cx="7596844" cy="275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000" b="1" dirty="0">
                <a:solidFill>
                  <a:srgbClr val="333333"/>
                </a:solidFill>
                <a:ea typeface="+mj-ea"/>
                <a:cs typeface="Arial Unicode MS" pitchFamily="-112" charset="0"/>
              </a:rPr>
              <a:t>PRAS40-mTOR pathway activated  </a:t>
            </a:r>
            <a:r>
              <a:rPr lang="en-US" dirty="0">
                <a:solidFill>
                  <a:srgbClr val="333333"/>
                </a:solidFill>
                <a:ea typeface="+mj-ea"/>
                <a:cs typeface="Arial Unicode MS" pitchFamily="-112" charset="0"/>
              </a:rPr>
              <a:t>(Tania </a:t>
            </a:r>
            <a:r>
              <a:rPr lang="en-US" dirty="0" err="1">
                <a:solidFill>
                  <a:srgbClr val="333333"/>
                </a:solidFill>
                <a:ea typeface="+mj-ea"/>
                <a:cs typeface="Arial Unicode MS" pitchFamily="-112" charset="0"/>
              </a:rPr>
              <a:t>Crisan</a:t>
            </a:r>
            <a:r>
              <a:rPr lang="en-US" dirty="0">
                <a:solidFill>
                  <a:srgbClr val="333333"/>
                </a:solidFill>
                <a:ea typeface="+mj-ea"/>
                <a:cs typeface="Arial Unicode MS" pitchFamily="-112" charset="0"/>
              </a:rPr>
              <a:t> </a:t>
            </a:r>
            <a:r>
              <a:rPr lang="en-US" i="1" dirty="0">
                <a:solidFill>
                  <a:srgbClr val="333333"/>
                </a:solidFill>
                <a:ea typeface="+mj-ea"/>
                <a:cs typeface="Arial Unicode MS" pitchFamily="-112" charset="0"/>
              </a:rPr>
              <a:t>et al. </a:t>
            </a:r>
            <a:r>
              <a:rPr lang="en-US" dirty="0">
                <a:solidFill>
                  <a:srgbClr val="333333"/>
                </a:solidFill>
                <a:ea typeface="+mj-ea"/>
                <a:cs typeface="Arial Unicode MS" pitchFamily="-112" charset="0"/>
              </a:rPr>
              <a:t>PNAS, 2017)</a:t>
            </a: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000" b="1" dirty="0">
                <a:solidFill>
                  <a:srgbClr val="333333"/>
                </a:solidFill>
                <a:ea typeface="+mj-ea"/>
                <a:cs typeface="Arial Unicode MS" pitchFamily="-112" charset="0"/>
              </a:rPr>
              <a:t>Transcriptome different after urate exposure</a:t>
            </a: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000" b="1" dirty="0">
                <a:solidFill>
                  <a:srgbClr val="333333"/>
                </a:solidFill>
                <a:ea typeface="+mj-ea"/>
                <a:cs typeface="Arial Unicode MS" pitchFamily="-112" charset="0"/>
              </a:rPr>
              <a:t>ATAC sequence revealed several different suppressed genes</a:t>
            </a: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000" b="1" dirty="0">
                <a:solidFill>
                  <a:srgbClr val="333333"/>
                </a:solidFill>
                <a:ea typeface="+mj-ea"/>
                <a:cs typeface="Arial Unicode MS" pitchFamily="-112" charset="0"/>
              </a:rPr>
              <a:t>METTL1 identified as novel target in urate exposed cells</a:t>
            </a: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en-US" b="1" i="1" dirty="0">
              <a:solidFill>
                <a:srgbClr val="FF0000"/>
              </a:solidFill>
            </a:endParaRP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2"/>
              </a:solidFill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143130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4A3CBC8C-2414-104E-A3E7-C8B4C40E0F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63888" y="2294"/>
            <a:ext cx="2103141" cy="583493"/>
          </a:xfrm>
          <a:noFill/>
        </p:spPr>
        <p:txBody>
          <a:bodyPr wrap="none" lIns="55563" tIns="22225" rIns="55563" bIns="22225" anchor="t">
            <a:spAutoFit/>
          </a:bodyPr>
          <a:lstStyle/>
          <a:p>
            <a:pPr eaLnBrk="1" hangingPunct="1"/>
            <a:r>
              <a:rPr lang="en-US" altLang="nl-NL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Thank you !</a:t>
            </a:r>
          </a:p>
        </p:txBody>
      </p:sp>
      <p:sp>
        <p:nvSpPr>
          <p:cNvPr id="57346" name="Rectangle 11">
            <a:extLst>
              <a:ext uri="{FF2B5EF4-FFF2-40B4-BE49-F238E27FC236}">
                <a16:creationId xmlns:a16="http://schemas.microsoft.com/office/drawing/2014/main" id="{4494BF41-C888-DC4C-8008-6D1A157DE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552" y="585787"/>
            <a:ext cx="2298066" cy="166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defTabSz="7620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7620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7620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7620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7620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nl-NL" altLang="x-none" sz="1400" b="1" dirty="0" err="1">
                <a:solidFill>
                  <a:srgbClr val="FF0000"/>
                </a:solidFill>
                <a:latin typeface="+mn-lt"/>
              </a:rPr>
              <a:t>Depart</a:t>
            </a:r>
            <a:r>
              <a:rPr lang="nl-NL" altLang="x-none" sz="1400" b="1" dirty="0">
                <a:solidFill>
                  <a:srgbClr val="FF0000"/>
                </a:solidFill>
                <a:latin typeface="+mn-lt"/>
              </a:rPr>
              <a:t>. of </a:t>
            </a:r>
            <a:r>
              <a:rPr lang="nl-NL" altLang="x-none" sz="1400" b="1" dirty="0" err="1">
                <a:solidFill>
                  <a:srgbClr val="FF0000"/>
                </a:solidFill>
                <a:latin typeface="+mn-lt"/>
              </a:rPr>
              <a:t>Internal</a:t>
            </a:r>
            <a:r>
              <a:rPr lang="nl-NL" altLang="x-none" sz="1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nl-NL" altLang="x-none" sz="1400" b="1" dirty="0" err="1">
                <a:solidFill>
                  <a:srgbClr val="FF0000"/>
                </a:solidFill>
                <a:latin typeface="+mn-lt"/>
              </a:rPr>
              <a:t>Medicine</a:t>
            </a:r>
            <a:endParaRPr lang="nl-NL" altLang="x-none" sz="1400" b="1" dirty="0">
              <a:solidFill>
                <a:srgbClr val="FF0000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nl-NL" altLang="x-none" sz="1200" b="1" dirty="0">
                <a:latin typeface="+mn-lt"/>
              </a:rPr>
              <a:t>Tania </a:t>
            </a:r>
            <a:r>
              <a:rPr lang="nl-NL" altLang="x-none" sz="1200" b="1" dirty="0" err="1">
                <a:latin typeface="+mn-lt"/>
              </a:rPr>
              <a:t>Crisan</a:t>
            </a:r>
            <a:endParaRPr lang="nl-NL" altLang="x-none" sz="1200" b="1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nl-NL" altLang="x-none" sz="1200" b="1" dirty="0">
                <a:latin typeface="+mn-lt"/>
              </a:rPr>
              <a:t>Maartje </a:t>
            </a:r>
            <a:r>
              <a:rPr lang="nl-NL" altLang="x-none" sz="1200" b="1" dirty="0" err="1">
                <a:latin typeface="+mn-lt"/>
              </a:rPr>
              <a:t>Cleophas</a:t>
            </a:r>
            <a:endParaRPr lang="nl-NL" altLang="x-none" sz="1200" b="1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nl-NL" altLang="x-none" sz="1200" b="1" dirty="0">
                <a:latin typeface="+mn-lt"/>
              </a:rPr>
              <a:t>Viola </a:t>
            </a:r>
            <a:r>
              <a:rPr lang="nl-NL" altLang="x-none" sz="1200" b="1" dirty="0" err="1">
                <a:latin typeface="+mn-lt"/>
              </a:rPr>
              <a:t>Kluck</a:t>
            </a:r>
            <a:endParaRPr lang="nl-NL" altLang="x-none" sz="1200" b="1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nl-NL" altLang="x-none" sz="1200" b="1" dirty="0">
                <a:latin typeface="+mn-lt"/>
              </a:rPr>
              <a:t>Rob ter Horst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nl-NL" altLang="x-none" sz="1200" b="1" dirty="0">
                <a:latin typeface="+mn-lt"/>
              </a:rPr>
              <a:t>Charles A. </a:t>
            </a:r>
            <a:r>
              <a:rPr lang="nl-NL" altLang="x-none" sz="1200" b="1" dirty="0" err="1">
                <a:latin typeface="+mn-lt"/>
              </a:rPr>
              <a:t>Dinarello</a:t>
            </a:r>
            <a:endParaRPr lang="nl-NL" altLang="x-none" sz="1200" b="1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nl-NL" altLang="x-none" sz="1200" b="1" dirty="0">
                <a:latin typeface="+mn-lt"/>
              </a:rPr>
              <a:t>Jos W.M. van der Meer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nl-NL" altLang="x-none" sz="1200" b="1" dirty="0" err="1">
                <a:latin typeface="+mn-lt"/>
              </a:rPr>
              <a:t>Mihai</a:t>
            </a:r>
            <a:r>
              <a:rPr lang="nl-NL" altLang="x-none" sz="1200" b="1" dirty="0">
                <a:latin typeface="+mn-lt"/>
              </a:rPr>
              <a:t> G. </a:t>
            </a:r>
            <a:r>
              <a:rPr lang="nl-NL" altLang="x-none" sz="1200" b="1" dirty="0" err="1">
                <a:latin typeface="+mn-lt"/>
              </a:rPr>
              <a:t>Netea</a:t>
            </a:r>
            <a:endParaRPr lang="nl-NL" altLang="x-none" sz="1200" b="1" dirty="0">
              <a:latin typeface="+mn-lt"/>
            </a:endParaRPr>
          </a:p>
        </p:txBody>
      </p:sp>
      <p:sp>
        <p:nvSpPr>
          <p:cNvPr id="57350" name="Text Box 8">
            <a:extLst>
              <a:ext uri="{FF2B5EF4-FFF2-40B4-BE49-F238E27FC236}">
                <a16:creationId xmlns:a16="http://schemas.microsoft.com/office/drawing/2014/main" id="{4ABBCCDB-F382-934A-A9CC-860DD051D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329" y="2783250"/>
            <a:ext cx="198413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7620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7620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7620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7620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1400" b="1" dirty="0">
                <a:solidFill>
                  <a:srgbClr val="FF0000"/>
                </a:solidFill>
                <a:latin typeface="+mn-lt"/>
              </a:rPr>
              <a:t>Dept. Molecular Biology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1200" b="1" dirty="0">
                <a:latin typeface="+mn-lt"/>
              </a:rPr>
              <a:t>Boris </a:t>
            </a:r>
            <a:r>
              <a:rPr lang="en-US" altLang="x-none" sz="1200" b="1" dirty="0" err="1">
                <a:latin typeface="+mn-lt"/>
              </a:rPr>
              <a:t>Novakovic</a:t>
            </a:r>
            <a:endParaRPr lang="en-US" altLang="x-none" sz="12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x-none" sz="1200" b="1" dirty="0" err="1">
                <a:latin typeface="+mn-lt"/>
              </a:rPr>
              <a:t>Henk</a:t>
            </a:r>
            <a:r>
              <a:rPr lang="en-GB" altLang="x-none" sz="1200" b="1" dirty="0">
                <a:latin typeface="+mn-lt"/>
              </a:rPr>
              <a:t> </a:t>
            </a:r>
            <a:r>
              <a:rPr lang="en-GB" altLang="x-none" sz="1200" b="1" dirty="0" err="1">
                <a:latin typeface="+mn-lt"/>
              </a:rPr>
              <a:t>Stunnenberg</a:t>
            </a:r>
            <a:endParaRPr lang="en-GB" altLang="x-none" sz="1200" b="1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x-none" sz="12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7351" name="Text Box 8">
            <a:extLst>
              <a:ext uri="{FF2B5EF4-FFF2-40B4-BE49-F238E27FC236}">
                <a16:creationId xmlns:a16="http://schemas.microsoft.com/office/drawing/2014/main" id="{5F39E60C-61BE-CB40-9007-68D0E75FE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040" y="4295418"/>
            <a:ext cx="195842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7620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7620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7620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7620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1400" b="1" dirty="0">
                <a:solidFill>
                  <a:srgbClr val="FF0000"/>
                </a:solidFill>
                <a:latin typeface="+mn-lt"/>
              </a:rPr>
              <a:t>Bonn University - LIMES</a:t>
            </a:r>
            <a:endParaRPr lang="nl-NL" altLang="x-none" sz="1400" b="1" dirty="0">
              <a:latin typeface="+mn-lt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sz="1200" b="1" dirty="0">
                <a:latin typeface="+mn-lt"/>
              </a:rPr>
              <a:t>Jonas Schulte-</a:t>
            </a:r>
            <a:r>
              <a:rPr lang="en-US" sz="1200" b="1" dirty="0" err="1">
                <a:latin typeface="+mn-lt"/>
              </a:rPr>
              <a:t>Schrepping</a:t>
            </a:r>
            <a:endParaRPr lang="en-US" sz="12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nl-NL" altLang="x-none" sz="1200" b="1" dirty="0">
                <a:latin typeface="+mn-lt"/>
              </a:rPr>
              <a:t>Thomas </a:t>
            </a:r>
            <a:r>
              <a:rPr lang="nl-NL" altLang="x-none" sz="1200" b="1" dirty="0" err="1">
                <a:latin typeface="+mn-lt"/>
              </a:rPr>
              <a:t>Ulas</a:t>
            </a:r>
            <a:endParaRPr lang="nl-NL" altLang="x-none" sz="12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nl-NL" altLang="x-none" sz="1200" b="1" dirty="0">
                <a:latin typeface="+mn-lt"/>
              </a:rPr>
              <a:t>Joachim Schultze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0E8C78F6-B3C6-0146-AA3B-3C4BD7F27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329" y="4327819"/>
            <a:ext cx="4302781" cy="21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0" hangingPunct="0">
              <a:lnSpc>
                <a:spcPts val="1080"/>
              </a:lnSpc>
              <a:buNone/>
              <a:defRPr/>
            </a:pPr>
            <a:r>
              <a:rPr lang="en-GB" sz="1400" b="1" dirty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University of Medicine and Pharmacy </a:t>
            </a:r>
            <a:r>
              <a:rPr lang="en-GB" sz="1400" b="1" i="1" dirty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„Iuliu </a:t>
            </a:r>
            <a:r>
              <a:rPr lang="en-GB" sz="1400" b="1" i="1" dirty="0" err="1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Hațieganu</a:t>
            </a:r>
            <a:r>
              <a:rPr lang="en-GB" sz="1400" b="1" i="1" dirty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”</a:t>
            </a:r>
          </a:p>
          <a:p>
            <a:pPr eaLnBrk="0" hangingPunct="0">
              <a:lnSpc>
                <a:spcPts val="1080"/>
              </a:lnSpc>
              <a:buNone/>
              <a:defRPr/>
            </a:pPr>
            <a:r>
              <a:rPr lang="en-GB" sz="1200" b="1" dirty="0">
                <a:latin typeface="+mn-lt"/>
                <a:ea typeface="Arial" charset="0"/>
                <a:cs typeface="Arial" charset="0"/>
              </a:rPr>
              <a:t>Tania </a:t>
            </a:r>
            <a:r>
              <a:rPr lang="en-GB" sz="1200" b="1" dirty="0" err="1">
                <a:latin typeface="+mn-lt"/>
                <a:ea typeface="Arial" charset="0"/>
                <a:cs typeface="Arial" charset="0"/>
              </a:rPr>
              <a:t>Crisan</a:t>
            </a:r>
            <a:endParaRPr lang="en-GB" sz="1200" b="1" dirty="0">
              <a:latin typeface="+mn-lt"/>
              <a:ea typeface="Arial" charset="0"/>
              <a:cs typeface="Arial" charset="0"/>
            </a:endParaRPr>
          </a:p>
          <a:p>
            <a:pPr eaLnBrk="0" hangingPunct="0">
              <a:lnSpc>
                <a:spcPts val="1080"/>
              </a:lnSpc>
              <a:buNone/>
              <a:defRPr/>
            </a:pPr>
            <a:r>
              <a:rPr lang="en-GB" sz="1200" b="1" dirty="0" err="1">
                <a:latin typeface="+mn-lt"/>
                <a:ea typeface="Arial" charset="0"/>
                <a:cs typeface="Arial" charset="0"/>
              </a:rPr>
              <a:t>Radu</a:t>
            </a:r>
            <a:r>
              <a:rPr lang="en-GB" sz="1200" b="1" dirty="0">
                <a:latin typeface="+mn-lt"/>
                <a:ea typeface="Arial" charset="0"/>
                <a:cs typeface="Arial" charset="0"/>
              </a:rPr>
              <a:t> Popp</a:t>
            </a:r>
          </a:p>
          <a:p>
            <a:pPr eaLnBrk="0" hangingPunct="0">
              <a:lnSpc>
                <a:spcPts val="1080"/>
              </a:lnSpc>
              <a:buNone/>
              <a:defRPr/>
            </a:pPr>
            <a:r>
              <a:rPr lang="en-GB" sz="1200" b="1" dirty="0">
                <a:latin typeface="+mn-lt"/>
                <a:ea typeface="Arial" charset="0"/>
                <a:cs typeface="Arial" charset="0"/>
              </a:rPr>
              <a:t>Marius </a:t>
            </a:r>
            <a:r>
              <a:rPr lang="en-GB" sz="1200" b="1" dirty="0" err="1">
                <a:latin typeface="+mn-lt"/>
                <a:ea typeface="Arial" charset="0"/>
                <a:cs typeface="Arial" charset="0"/>
              </a:rPr>
              <a:t>Farcas</a:t>
            </a:r>
            <a:endParaRPr lang="en-GB" sz="1200" b="1" dirty="0">
              <a:latin typeface="+mn-lt"/>
              <a:ea typeface="Arial" charset="0"/>
              <a:cs typeface="Arial" charset="0"/>
            </a:endParaRPr>
          </a:p>
          <a:p>
            <a:pPr eaLnBrk="0" hangingPunct="0">
              <a:lnSpc>
                <a:spcPts val="1080"/>
              </a:lnSpc>
              <a:buNone/>
              <a:defRPr/>
            </a:pPr>
            <a:r>
              <a:rPr lang="en-GB" sz="1200" b="1" dirty="0" err="1">
                <a:latin typeface="+mn-lt"/>
                <a:ea typeface="Arial" charset="0"/>
                <a:cs typeface="Arial" charset="0"/>
              </a:rPr>
              <a:t>Medeea</a:t>
            </a:r>
            <a:r>
              <a:rPr lang="en-GB" sz="1200" b="1" dirty="0">
                <a:latin typeface="+mn-lt"/>
                <a:ea typeface="Arial" charset="0"/>
                <a:cs typeface="Arial" charset="0"/>
              </a:rPr>
              <a:t> </a:t>
            </a:r>
            <a:r>
              <a:rPr lang="en-GB" sz="1200" b="1" dirty="0" err="1">
                <a:latin typeface="+mn-lt"/>
                <a:ea typeface="Arial" charset="0"/>
                <a:cs typeface="Arial" charset="0"/>
              </a:rPr>
              <a:t>Badii</a:t>
            </a:r>
            <a:endParaRPr lang="en-GB" sz="1200" b="1" dirty="0">
              <a:latin typeface="+mn-lt"/>
              <a:ea typeface="Arial" charset="0"/>
              <a:cs typeface="Arial" charset="0"/>
            </a:endParaRPr>
          </a:p>
          <a:p>
            <a:pPr eaLnBrk="0" hangingPunct="0">
              <a:lnSpc>
                <a:spcPts val="1080"/>
              </a:lnSpc>
              <a:buNone/>
              <a:defRPr/>
            </a:pPr>
            <a:r>
              <a:rPr lang="en-GB" sz="1200" b="1" dirty="0" err="1">
                <a:latin typeface="+mn-lt"/>
                <a:ea typeface="Arial" charset="0"/>
                <a:cs typeface="Arial" charset="0"/>
              </a:rPr>
              <a:t>Ildiko</a:t>
            </a:r>
            <a:r>
              <a:rPr lang="en-GB" sz="1200" b="1" dirty="0">
                <a:latin typeface="+mn-lt"/>
                <a:ea typeface="Arial" charset="0"/>
                <a:cs typeface="Arial" charset="0"/>
              </a:rPr>
              <a:t> </a:t>
            </a:r>
            <a:r>
              <a:rPr lang="en-GB" sz="1200" b="1" dirty="0" err="1">
                <a:latin typeface="+mn-lt"/>
                <a:ea typeface="Arial" charset="0"/>
                <a:cs typeface="Arial" charset="0"/>
              </a:rPr>
              <a:t>Gaal</a:t>
            </a:r>
            <a:endParaRPr lang="en-GB" sz="1200" b="1" dirty="0">
              <a:latin typeface="+mn-lt"/>
              <a:ea typeface="Arial" charset="0"/>
              <a:cs typeface="Arial" charset="0"/>
            </a:endParaRPr>
          </a:p>
          <a:p>
            <a:pPr eaLnBrk="0" hangingPunct="0">
              <a:lnSpc>
                <a:spcPts val="1080"/>
              </a:lnSpc>
              <a:buNone/>
              <a:defRPr/>
            </a:pPr>
            <a:r>
              <a:rPr lang="en-GB" sz="1200" b="1" dirty="0" err="1">
                <a:latin typeface="+mn-lt"/>
                <a:ea typeface="Arial" charset="0"/>
                <a:cs typeface="Arial" charset="0"/>
              </a:rPr>
              <a:t>Dragos</a:t>
            </a:r>
            <a:r>
              <a:rPr lang="en-GB" sz="1200" b="1" dirty="0">
                <a:latin typeface="+mn-lt"/>
                <a:ea typeface="Arial" charset="0"/>
                <a:cs typeface="Arial" charset="0"/>
              </a:rPr>
              <a:t> </a:t>
            </a:r>
            <a:r>
              <a:rPr lang="en-GB" sz="1200" b="1" dirty="0" err="1">
                <a:latin typeface="+mn-lt"/>
                <a:ea typeface="Arial" charset="0"/>
                <a:cs typeface="Arial" charset="0"/>
              </a:rPr>
              <a:t>Marginean</a:t>
            </a:r>
            <a:endParaRPr lang="en-GB" sz="1200" b="1" dirty="0">
              <a:latin typeface="+mn-lt"/>
              <a:ea typeface="Arial" charset="0"/>
              <a:cs typeface="Arial" charset="0"/>
            </a:endParaRPr>
          </a:p>
          <a:p>
            <a:pPr eaLnBrk="0" hangingPunct="0">
              <a:lnSpc>
                <a:spcPts val="1080"/>
              </a:lnSpc>
              <a:buNone/>
              <a:defRPr/>
            </a:pPr>
            <a:r>
              <a:rPr lang="en-GB" sz="1200" b="1" dirty="0" err="1">
                <a:latin typeface="+mn-lt"/>
                <a:ea typeface="Arial" charset="0"/>
                <a:cs typeface="Arial" charset="0"/>
              </a:rPr>
              <a:t>Loredana</a:t>
            </a:r>
            <a:r>
              <a:rPr lang="en-GB" sz="1200" b="1" dirty="0">
                <a:latin typeface="+mn-lt"/>
                <a:ea typeface="Arial" charset="0"/>
                <a:cs typeface="Arial" charset="0"/>
              </a:rPr>
              <a:t> </a:t>
            </a:r>
            <a:r>
              <a:rPr lang="en-GB" sz="1200" b="1" dirty="0" err="1">
                <a:latin typeface="+mn-lt"/>
                <a:ea typeface="Arial" charset="0"/>
                <a:cs typeface="Arial" charset="0"/>
              </a:rPr>
              <a:t>Peca</a:t>
            </a:r>
            <a:endParaRPr lang="en-GB" sz="1200" b="1" dirty="0">
              <a:latin typeface="+mn-lt"/>
              <a:ea typeface="Arial" charset="0"/>
              <a:cs typeface="Arial" charset="0"/>
            </a:endParaRPr>
          </a:p>
          <a:p>
            <a:pPr eaLnBrk="0" hangingPunct="0">
              <a:lnSpc>
                <a:spcPts val="1080"/>
              </a:lnSpc>
              <a:buNone/>
              <a:defRPr/>
            </a:pPr>
            <a:r>
              <a:rPr lang="en-GB" sz="1200" b="1" dirty="0" err="1">
                <a:latin typeface="+mn-lt"/>
                <a:ea typeface="Arial" charset="0"/>
                <a:cs typeface="Arial" charset="0"/>
              </a:rPr>
              <a:t>Ioana</a:t>
            </a:r>
            <a:r>
              <a:rPr lang="en-GB" sz="1200" b="1" dirty="0">
                <a:latin typeface="+mn-lt"/>
                <a:ea typeface="Arial" charset="0"/>
                <a:cs typeface="Arial" charset="0"/>
              </a:rPr>
              <a:t> </a:t>
            </a:r>
            <a:r>
              <a:rPr lang="en-GB" sz="1200" b="1" dirty="0" err="1">
                <a:latin typeface="+mn-lt"/>
                <a:ea typeface="Arial" charset="0"/>
                <a:cs typeface="Arial" charset="0"/>
              </a:rPr>
              <a:t>Hotea</a:t>
            </a:r>
            <a:endParaRPr lang="en-GB" sz="1200" b="1" dirty="0">
              <a:latin typeface="+mn-lt"/>
              <a:ea typeface="Arial" charset="0"/>
              <a:cs typeface="Arial" charset="0"/>
            </a:endParaRPr>
          </a:p>
          <a:p>
            <a:pPr eaLnBrk="0" hangingPunct="0">
              <a:lnSpc>
                <a:spcPts val="1080"/>
              </a:lnSpc>
              <a:buNone/>
              <a:defRPr/>
            </a:pPr>
            <a:r>
              <a:rPr lang="en-GB" sz="1200" b="1" dirty="0">
                <a:latin typeface="+mn-lt"/>
                <a:ea typeface="Arial" charset="0"/>
                <a:cs typeface="Arial" charset="0"/>
              </a:rPr>
              <a:t>Cristina </a:t>
            </a:r>
            <a:r>
              <a:rPr lang="en-GB" sz="1200" b="1" dirty="0" err="1">
                <a:latin typeface="+mn-lt"/>
                <a:ea typeface="Arial" charset="0"/>
                <a:cs typeface="Arial" charset="0"/>
              </a:rPr>
              <a:t>Pamfil</a:t>
            </a:r>
            <a:endParaRPr lang="en-GB" sz="1200" b="1" dirty="0">
              <a:latin typeface="+mn-lt"/>
              <a:ea typeface="Arial" charset="0"/>
              <a:cs typeface="Arial" charset="0"/>
            </a:endParaRPr>
          </a:p>
          <a:p>
            <a:pPr eaLnBrk="0" hangingPunct="0">
              <a:lnSpc>
                <a:spcPts val="1080"/>
              </a:lnSpc>
              <a:buNone/>
              <a:defRPr/>
            </a:pPr>
            <a:r>
              <a:rPr lang="en-GB" sz="1200" b="1" dirty="0">
                <a:latin typeface="+mn-lt"/>
                <a:ea typeface="Arial" charset="0"/>
                <a:cs typeface="Arial" charset="0"/>
              </a:rPr>
              <a:t>Simona </a:t>
            </a:r>
            <a:r>
              <a:rPr lang="en-GB" sz="1200" b="1" dirty="0" err="1">
                <a:latin typeface="+mn-lt"/>
                <a:ea typeface="Arial" charset="0"/>
                <a:cs typeface="Arial" charset="0"/>
              </a:rPr>
              <a:t>Rednic</a:t>
            </a:r>
            <a:endParaRPr lang="en-GB" sz="1200" b="1" dirty="0">
              <a:latin typeface="+mn-lt"/>
              <a:ea typeface="Arial" charset="0"/>
              <a:cs typeface="Arial" charset="0"/>
            </a:endParaRPr>
          </a:p>
          <a:p>
            <a:pPr eaLnBrk="0" hangingPunct="0">
              <a:lnSpc>
                <a:spcPts val="1080"/>
              </a:lnSpc>
              <a:buNone/>
              <a:defRPr/>
            </a:pPr>
            <a:endParaRPr lang="en-GB" sz="1400" b="1" dirty="0">
              <a:latin typeface="+mn-lt"/>
              <a:ea typeface="Arial" charset="0"/>
              <a:cs typeface="Arial" charset="0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C2CD89C7-0BD9-0441-B323-3270DF305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628554"/>
            <a:ext cx="2411947" cy="159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">
            <a:extLst>
              <a:ext uri="{FF2B5EF4-FFF2-40B4-BE49-F238E27FC236}">
                <a16:creationId xmlns:a16="http://schemas.microsoft.com/office/drawing/2014/main" id="{F588FE97-22BD-2540-AFDB-FF9E167A729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" t="14640" b="4218"/>
          <a:stretch/>
        </p:blipFill>
        <p:spPr bwMode="auto">
          <a:xfrm>
            <a:off x="2696618" y="692696"/>
            <a:ext cx="5907830" cy="3602722"/>
          </a:xfrm>
          <a:prstGeom prst="rect">
            <a:avLst/>
          </a:prstGeom>
          <a:noFill/>
          <a:ln w="381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7171902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1691680" y="5524401"/>
            <a:ext cx="5791200" cy="640903"/>
          </a:xfrm>
        </p:spPr>
        <p:txBody>
          <a:bodyPr/>
          <a:lstStyle/>
          <a:p>
            <a:pPr algn="ctr"/>
            <a:r>
              <a:rPr lang="en-US" altLang="x-none" sz="2000" b="1" dirty="0">
                <a:solidFill>
                  <a:srgbClr val="000000"/>
                </a:solidFill>
                <a:latin typeface="+mn-lt"/>
                <a:ea typeface="ＭＳ Ｐゴシック" charset="-128"/>
              </a:rPr>
              <a:t>Systemic Acquired Resistance (SAR) in plants</a:t>
            </a:r>
          </a:p>
        </p:txBody>
      </p:sp>
      <p:pic>
        <p:nvPicPr>
          <p:cNvPr id="19458" name="Picture 3" descr="Document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8" t="8598" r="38992" b="48889"/>
          <a:stretch>
            <a:fillRect/>
          </a:stretch>
        </p:blipFill>
        <p:spPr bwMode="auto">
          <a:xfrm>
            <a:off x="2843808" y="1412776"/>
            <a:ext cx="3273312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88C0C559-F097-F848-B05E-7E0A56DA9391}"/>
              </a:ext>
            </a:extLst>
          </p:cNvPr>
          <p:cNvSpPr txBox="1">
            <a:spLocks noChangeArrowheads="1"/>
          </p:cNvSpPr>
          <p:nvPr/>
        </p:nvSpPr>
        <p:spPr>
          <a:xfrm>
            <a:off x="2051720" y="674585"/>
            <a:ext cx="4919378" cy="407987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x-none" sz="2400">
                <a:solidFill>
                  <a:srgbClr val="000000"/>
                </a:solidFill>
                <a:latin typeface="+mn-lt"/>
                <a:ea typeface="ＭＳ Ｐゴシック" charset="-128"/>
              </a:rPr>
              <a:t>Innate versus specific immunity</a:t>
            </a:r>
            <a:endParaRPr lang="en-GB" altLang="x-none" sz="2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1196923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98"/>
          <a:stretch>
            <a:fillRect/>
          </a:stretch>
        </p:blipFill>
        <p:spPr bwMode="auto">
          <a:xfrm>
            <a:off x="395288" y="5472137"/>
            <a:ext cx="1338262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kstvak 3"/>
          <p:cNvSpPr txBox="1">
            <a:spLocks noChangeArrowheads="1"/>
          </p:cNvSpPr>
          <p:nvPr/>
        </p:nvSpPr>
        <p:spPr bwMode="auto">
          <a:xfrm>
            <a:off x="1904580" y="727893"/>
            <a:ext cx="576304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2600" b="1" dirty="0">
                <a:ea typeface="+mn-ea"/>
                <a:cs typeface="ＭＳ Ｐゴシック" charset="0"/>
              </a:rPr>
              <a:t>“</a:t>
            </a:r>
            <a:r>
              <a:rPr lang="nl-NL" sz="2600" b="1" dirty="0" err="1">
                <a:ea typeface="+mn-ea"/>
                <a:cs typeface="ＭＳ Ｐゴシック" charset="0"/>
              </a:rPr>
              <a:t>Trained</a:t>
            </a:r>
            <a:r>
              <a:rPr lang="nl-NL" sz="2600" b="1" dirty="0">
                <a:ea typeface="+mn-ea"/>
                <a:cs typeface="ＭＳ Ｐゴシック" charset="0"/>
              </a:rPr>
              <a:t> </a:t>
            </a:r>
            <a:r>
              <a:rPr lang="nl-NL" sz="2600" b="1" dirty="0" err="1">
                <a:cs typeface="ＭＳ Ｐゴシック" charset="0"/>
              </a:rPr>
              <a:t>I</a:t>
            </a:r>
            <a:r>
              <a:rPr lang="nl-NL" sz="2600" b="1" dirty="0" err="1">
                <a:ea typeface="+mn-ea"/>
                <a:cs typeface="ＭＳ Ｐゴシック" charset="0"/>
              </a:rPr>
              <a:t>mmunity</a:t>
            </a:r>
            <a:r>
              <a:rPr lang="nl-NL" sz="2600" b="1" dirty="0">
                <a:ea typeface="+mn-ea"/>
                <a:cs typeface="ＭＳ Ｐゴシック" charset="0"/>
              </a:rPr>
              <a:t>” or </a:t>
            </a:r>
            <a:r>
              <a:rPr lang="nl-NL" sz="2600" b="1" dirty="0" err="1">
                <a:ea typeface="+mn-ea"/>
                <a:cs typeface="ＭＳ Ｐゴシック" charset="0"/>
              </a:rPr>
              <a:t>Innate</a:t>
            </a:r>
            <a:r>
              <a:rPr lang="nl-NL" sz="2600" b="1" dirty="0">
                <a:ea typeface="+mn-ea"/>
                <a:cs typeface="ＭＳ Ｐゴシック" charset="0"/>
              </a:rPr>
              <a:t> Memory</a:t>
            </a:r>
          </a:p>
        </p:txBody>
      </p:sp>
      <p:cxnSp>
        <p:nvCxnSpPr>
          <p:cNvPr id="31747" name="Rechte verbindingslijn met pijl 9"/>
          <p:cNvCxnSpPr>
            <a:cxnSpLocks noChangeShapeType="1"/>
          </p:cNvCxnSpPr>
          <p:nvPr/>
        </p:nvCxnSpPr>
        <p:spPr bwMode="auto">
          <a:xfrm>
            <a:off x="1331913" y="1995512"/>
            <a:ext cx="287337" cy="21590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48" name="Rechte verbindingslijn met pijl 12"/>
          <p:cNvCxnSpPr>
            <a:cxnSpLocks noChangeShapeType="1"/>
          </p:cNvCxnSpPr>
          <p:nvPr/>
        </p:nvCxnSpPr>
        <p:spPr bwMode="auto">
          <a:xfrm>
            <a:off x="3636963" y="2427312"/>
            <a:ext cx="4318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Vrije vorm 16"/>
          <p:cNvSpPr>
            <a:spLocks noChangeArrowheads="1"/>
          </p:cNvSpPr>
          <p:nvPr/>
        </p:nvSpPr>
        <p:spPr bwMode="auto">
          <a:xfrm>
            <a:off x="1547813" y="4514874"/>
            <a:ext cx="2016125" cy="1393825"/>
          </a:xfrm>
          <a:custGeom>
            <a:avLst/>
            <a:gdLst>
              <a:gd name="T0" fmla="*/ 337900 w 2377528"/>
              <a:gd name="T1" fmla="*/ 355239 h 1536700"/>
              <a:gd name="T2" fmla="*/ 337900 w 2377528"/>
              <a:gd name="T3" fmla="*/ 355239 h 1536700"/>
              <a:gd name="T4" fmla="*/ 383563 w 2377528"/>
              <a:gd name="T5" fmla="*/ 229861 h 1536700"/>
              <a:gd name="T6" fmla="*/ 392696 w 2377528"/>
              <a:gd name="T7" fmla="*/ 156723 h 1536700"/>
              <a:gd name="T8" fmla="*/ 420093 w 2377528"/>
              <a:gd name="T9" fmla="*/ 73138 h 1536700"/>
              <a:gd name="T10" fmla="*/ 456623 w 2377528"/>
              <a:gd name="T11" fmla="*/ 52241 h 1536700"/>
              <a:gd name="T12" fmla="*/ 529682 w 2377528"/>
              <a:gd name="T13" fmla="*/ 20896 h 1536700"/>
              <a:gd name="T14" fmla="*/ 584477 w 2377528"/>
              <a:gd name="T15" fmla="*/ 0 h 1536700"/>
              <a:gd name="T16" fmla="*/ 648404 w 2377528"/>
              <a:gd name="T17" fmla="*/ 10448 h 1536700"/>
              <a:gd name="T18" fmla="*/ 675801 w 2377528"/>
              <a:gd name="T19" fmla="*/ 31345 h 1536700"/>
              <a:gd name="T20" fmla="*/ 703198 w 2377528"/>
              <a:gd name="T21" fmla="*/ 41793 h 1536700"/>
              <a:gd name="T22" fmla="*/ 730596 w 2377528"/>
              <a:gd name="T23" fmla="*/ 62689 h 1536700"/>
              <a:gd name="T24" fmla="*/ 757994 w 2377528"/>
              <a:gd name="T25" fmla="*/ 73138 h 1536700"/>
              <a:gd name="T26" fmla="*/ 858450 w 2377528"/>
              <a:gd name="T27" fmla="*/ 125379 h 1536700"/>
              <a:gd name="T28" fmla="*/ 1004570 w 2377528"/>
              <a:gd name="T29" fmla="*/ 114930 h 1536700"/>
              <a:gd name="T30" fmla="*/ 1031967 w 2377528"/>
              <a:gd name="T31" fmla="*/ 94034 h 1536700"/>
              <a:gd name="T32" fmla="*/ 1059364 w 2377528"/>
              <a:gd name="T33" fmla="*/ 83586 h 1536700"/>
              <a:gd name="T34" fmla="*/ 1141556 w 2377528"/>
              <a:gd name="T35" fmla="*/ 31345 h 1536700"/>
              <a:gd name="T36" fmla="*/ 1305940 w 2377528"/>
              <a:gd name="T37" fmla="*/ 41793 h 1536700"/>
              <a:gd name="T38" fmla="*/ 1360735 w 2377528"/>
              <a:gd name="T39" fmla="*/ 62689 h 1536700"/>
              <a:gd name="T40" fmla="*/ 1379000 w 2377528"/>
              <a:gd name="T41" fmla="*/ 94034 h 1536700"/>
              <a:gd name="T42" fmla="*/ 1388133 w 2377528"/>
              <a:gd name="T43" fmla="*/ 407480 h 1536700"/>
              <a:gd name="T44" fmla="*/ 1397265 w 2377528"/>
              <a:gd name="T45" fmla="*/ 438825 h 1536700"/>
              <a:gd name="T46" fmla="*/ 1415529 w 2377528"/>
              <a:gd name="T47" fmla="*/ 470170 h 1536700"/>
              <a:gd name="T48" fmla="*/ 1442927 w 2377528"/>
              <a:gd name="T49" fmla="*/ 532859 h 1536700"/>
              <a:gd name="T50" fmla="*/ 1470324 w 2377528"/>
              <a:gd name="T51" fmla="*/ 543307 h 1536700"/>
              <a:gd name="T52" fmla="*/ 1552517 w 2377528"/>
              <a:gd name="T53" fmla="*/ 605996 h 1536700"/>
              <a:gd name="T54" fmla="*/ 1579914 w 2377528"/>
              <a:gd name="T55" fmla="*/ 626893 h 1536700"/>
              <a:gd name="T56" fmla="*/ 1607311 w 2377528"/>
              <a:gd name="T57" fmla="*/ 647789 h 1536700"/>
              <a:gd name="T58" fmla="*/ 1643841 w 2377528"/>
              <a:gd name="T59" fmla="*/ 679134 h 1536700"/>
              <a:gd name="T60" fmla="*/ 1671238 w 2377528"/>
              <a:gd name="T61" fmla="*/ 720927 h 1536700"/>
              <a:gd name="T62" fmla="*/ 1680371 w 2377528"/>
              <a:gd name="T63" fmla="*/ 940339 h 1536700"/>
              <a:gd name="T64" fmla="*/ 1643841 w 2377528"/>
              <a:gd name="T65" fmla="*/ 961236 h 1536700"/>
              <a:gd name="T66" fmla="*/ 1570782 w 2377528"/>
              <a:gd name="T67" fmla="*/ 1003029 h 1536700"/>
              <a:gd name="T68" fmla="*/ 1178086 w 2377528"/>
              <a:gd name="T69" fmla="*/ 992581 h 1536700"/>
              <a:gd name="T70" fmla="*/ 1041099 w 2377528"/>
              <a:gd name="T71" fmla="*/ 971684 h 1536700"/>
              <a:gd name="T72" fmla="*/ 968040 w 2377528"/>
              <a:gd name="T73" fmla="*/ 982132 h 1536700"/>
              <a:gd name="T74" fmla="*/ 904112 w 2377528"/>
              <a:gd name="T75" fmla="*/ 1044822 h 1536700"/>
              <a:gd name="T76" fmla="*/ 876715 w 2377528"/>
              <a:gd name="T77" fmla="*/ 1055270 h 1536700"/>
              <a:gd name="T78" fmla="*/ 849318 w 2377528"/>
              <a:gd name="T79" fmla="*/ 1076166 h 1536700"/>
              <a:gd name="T80" fmla="*/ 803656 w 2377528"/>
              <a:gd name="T81" fmla="*/ 1138855 h 1536700"/>
              <a:gd name="T82" fmla="*/ 767126 w 2377528"/>
              <a:gd name="T83" fmla="*/ 1170200 h 1536700"/>
              <a:gd name="T84" fmla="*/ 730596 w 2377528"/>
              <a:gd name="T85" fmla="*/ 1211993 h 1536700"/>
              <a:gd name="T86" fmla="*/ 648404 w 2377528"/>
              <a:gd name="T87" fmla="*/ 1264234 h 1536700"/>
              <a:gd name="T88" fmla="*/ 502284 w 2377528"/>
              <a:gd name="T89" fmla="*/ 1253786 h 1536700"/>
              <a:gd name="T90" fmla="*/ 456623 w 2377528"/>
              <a:gd name="T91" fmla="*/ 1243338 h 1536700"/>
              <a:gd name="T92" fmla="*/ 420093 w 2377528"/>
              <a:gd name="T93" fmla="*/ 1211993 h 1536700"/>
              <a:gd name="T94" fmla="*/ 374430 w 2377528"/>
              <a:gd name="T95" fmla="*/ 1149304 h 1536700"/>
              <a:gd name="T96" fmla="*/ 347033 w 2377528"/>
              <a:gd name="T97" fmla="*/ 1044822 h 1536700"/>
              <a:gd name="T98" fmla="*/ 301370 w 2377528"/>
              <a:gd name="T99" fmla="*/ 971684 h 1536700"/>
              <a:gd name="T100" fmla="*/ 283106 w 2377528"/>
              <a:gd name="T101" fmla="*/ 940339 h 1536700"/>
              <a:gd name="T102" fmla="*/ 219179 w 2377528"/>
              <a:gd name="T103" fmla="*/ 898547 h 1536700"/>
              <a:gd name="T104" fmla="*/ 191782 w 2377528"/>
              <a:gd name="T105" fmla="*/ 877650 h 1536700"/>
              <a:gd name="T106" fmla="*/ 118721 w 2377528"/>
              <a:gd name="T107" fmla="*/ 856754 h 1536700"/>
              <a:gd name="T108" fmla="*/ 54795 w 2377528"/>
              <a:gd name="T109" fmla="*/ 814961 h 1536700"/>
              <a:gd name="T110" fmla="*/ 18265 w 2377528"/>
              <a:gd name="T111" fmla="*/ 752271 h 1536700"/>
              <a:gd name="T112" fmla="*/ 0 w 2377528"/>
              <a:gd name="T113" fmla="*/ 720927 h 1536700"/>
              <a:gd name="T114" fmla="*/ 9132 w 2377528"/>
              <a:gd name="T115" fmla="*/ 543307 h 1536700"/>
              <a:gd name="T116" fmla="*/ 27397 w 2377528"/>
              <a:gd name="T117" fmla="*/ 470170 h 1536700"/>
              <a:gd name="T118" fmla="*/ 63927 w 2377528"/>
              <a:gd name="T119" fmla="*/ 397032 h 1536700"/>
              <a:gd name="T120" fmla="*/ 100457 w 2377528"/>
              <a:gd name="T121" fmla="*/ 365688 h 1536700"/>
              <a:gd name="T122" fmla="*/ 219179 w 2377528"/>
              <a:gd name="T123" fmla="*/ 334343 h 1536700"/>
              <a:gd name="T124" fmla="*/ 337900 w 2377528"/>
              <a:gd name="T125" fmla="*/ 355239 h 153670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377528"/>
              <a:gd name="T190" fmla="*/ 0 h 1536700"/>
              <a:gd name="T191" fmla="*/ 2377528 w 2377528"/>
              <a:gd name="T192" fmla="*/ 1536700 h 153670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377528" h="1536700">
                <a:moveTo>
                  <a:pt x="469900" y="431800"/>
                </a:moveTo>
                <a:lnTo>
                  <a:pt x="469900" y="431800"/>
                </a:lnTo>
                <a:cubicBezTo>
                  <a:pt x="508161" y="355278"/>
                  <a:pt x="520895" y="348176"/>
                  <a:pt x="533400" y="279400"/>
                </a:cubicBezTo>
                <a:cubicBezTo>
                  <a:pt x="538755" y="249949"/>
                  <a:pt x="541179" y="220027"/>
                  <a:pt x="546100" y="190500"/>
                </a:cubicBezTo>
                <a:cubicBezTo>
                  <a:pt x="551936" y="155484"/>
                  <a:pt x="553797" y="114236"/>
                  <a:pt x="584200" y="88900"/>
                </a:cubicBezTo>
                <a:cubicBezTo>
                  <a:pt x="598744" y="76780"/>
                  <a:pt x="618562" y="72893"/>
                  <a:pt x="635000" y="63500"/>
                </a:cubicBezTo>
                <a:cubicBezTo>
                  <a:pt x="722444" y="13532"/>
                  <a:pt x="613750" y="58905"/>
                  <a:pt x="736600" y="25400"/>
                </a:cubicBezTo>
                <a:cubicBezTo>
                  <a:pt x="762431" y="18355"/>
                  <a:pt x="812800" y="0"/>
                  <a:pt x="812800" y="0"/>
                </a:cubicBezTo>
                <a:cubicBezTo>
                  <a:pt x="842433" y="4233"/>
                  <a:pt x="873028" y="4098"/>
                  <a:pt x="901700" y="12700"/>
                </a:cubicBezTo>
                <a:cubicBezTo>
                  <a:pt x="916320" y="17086"/>
                  <a:pt x="926148" y="31274"/>
                  <a:pt x="939800" y="38100"/>
                </a:cubicBezTo>
                <a:cubicBezTo>
                  <a:pt x="951774" y="44087"/>
                  <a:pt x="965926" y="44813"/>
                  <a:pt x="977900" y="50800"/>
                </a:cubicBezTo>
                <a:cubicBezTo>
                  <a:pt x="991552" y="57626"/>
                  <a:pt x="1002348" y="69374"/>
                  <a:pt x="1016000" y="76200"/>
                </a:cubicBezTo>
                <a:cubicBezTo>
                  <a:pt x="1027974" y="82187"/>
                  <a:pt x="1041913" y="83360"/>
                  <a:pt x="1054100" y="88900"/>
                </a:cubicBezTo>
                <a:cubicBezTo>
                  <a:pt x="1210264" y="159884"/>
                  <a:pt x="1104721" y="122707"/>
                  <a:pt x="1193800" y="152400"/>
                </a:cubicBezTo>
                <a:cubicBezTo>
                  <a:pt x="1261533" y="148167"/>
                  <a:pt x="1329965" y="150284"/>
                  <a:pt x="1397000" y="139700"/>
                </a:cubicBezTo>
                <a:cubicBezTo>
                  <a:pt x="1412077" y="137319"/>
                  <a:pt x="1421448" y="121126"/>
                  <a:pt x="1435100" y="114300"/>
                </a:cubicBezTo>
                <a:cubicBezTo>
                  <a:pt x="1447074" y="108313"/>
                  <a:pt x="1461498" y="108101"/>
                  <a:pt x="1473200" y="101600"/>
                </a:cubicBezTo>
                <a:cubicBezTo>
                  <a:pt x="1604208" y="28818"/>
                  <a:pt x="1501289" y="66837"/>
                  <a:pt x="1587500" y="38100"/>
                </a:cubicBezTo>
                <a:cubicBezTo>
                  <a:pt x="1663700" y="42333"/>
                  <a:pt x="1740372" y="41334"/>
                  <a:pt x="1816100" y="50800"/>
                </a:cubicBezTo>
                <a:cubicBezTo>
                  <a:pt x="1842667" y="54121"/>
                  <a:pt x="1892300" y="76200"/>
                  <a:pt x="1892300" y="76200"/>
                </a:cubicBezTo>
                <a:cubicBezTo>
                  <a:pt x="1900767" y="88900"/>
                  <a:pt x="1916318" y="99099"/>
                  <a:pt x="1917700" y="114300"/>
                </a:cubicBezTo>
                <a:cubicBezTo>
                  <a:pt x="1929204" y="240849"/>
                  <a:pt x="1922713" y="368462"/>
                  <a:pt x="1930400" y="495300"/>
                </a:cubicBezTo>
                <a:cubicBezTo>
                  <a:pt x="1931210" y="508662"/>
                  <a:pt x="1937113" y="521426"/>
                  <a:pt x="1943100" y="533400"/>
                </a:cubicBezTo>
                <a:cubicBezTo>
                  <a:pt x="1949926" y="547052"/>
                  <a:pt x="1961674" y="557848"/>
                  <a:pt x="1968500" y="571500"/>
                </a:cubicBezTo>
                <a:cubicBezTo>
                  <a:pt x="1983838" y="602176"/>
                  <a:pt x="1976270" y="623436"/>
                  <a:pt x="2006600" y="647700"/>
                </a:cubicBezTo>
                <a:cubicBezTo>
                  <a:pt x="2017053" y="656063"/>
                  <a:pt x="2032998" y="653899"/>
                  <a:pt x="2044700" y="660400"/>
                </a:cubicBezTo>
                <a:lnTo>
                  <a:pt x="2159000" y="736600"/>
                </a:lnTo>
                <a:lnTo>
                  <a:pt x="2197100" y="762000"/>
                </a:lnTo>
                <a:cubicBezTo>
                  <a:pt x="2209800" y="770467"/>
                  <a:pt x="2222989" y="778242"/>
                  <a:pt x="2235200" y="787400"/>
                </a:cubicBezTo>
                <a:cubicBezTo>
                  <a:pt x="2252133" y="800100"/>
                  <a:pt x="2271033" y="810533"/>
                  <a:pt x="2286000" y="825500"/>
                </a:cubicBezTo>
                <a:cubicBezTo>
                  <a:pt x="2300967" y="840467"/>
                  <a:pt x="2311400" y="859367"/>
                  <a:pt x="2324100" y="876300"/>
                </a:cubicBezTo>
                <a:cubicBezTo>
                  <a:pt x="2358583" y="979749"/>
                  <a:pt x="2377528" y="1004526"/>
                  <a:pt x="2336800" y="1143000"/>
                </a:cubicBezTo>
                <a:cubicBezTo>
                  <a:pt x="2331458" y="1161163"/>
                  <a:pt x="2303401" y="1160942"/>
                  <a:pt x="2286000" y="1168400"/>
                </a:cubicBezTo>
                <a:cubicBezTo>
                  <a:pt x="2190306" y="1209412"/>
                  <a:pt x="2322398" y="1136401"/>
                  <a:pt x="2184400" y="1219200"/>
                </a:cubicBezTo>
                <a:lnTo>
                  <a:pt x="1638300" y="1206500"/>
                </a:lnTo>
                <a:cubicBezTo>
                  <a:pt x="1520954" y="1202154"/>
                  <a:pt x="1529129" y="1201432"/>
                  <a:pt x="1447800" y="1181100"/>
                </a:cubicBezTo>
                <a:cubicBezTo>
                  <a:pt x="1413933" y="1185333"/>
                  <a:pt x="1379128" y="1184820"/>
                  <a:pt x="1346200" y="1193800"/>
                </a:cubicBezTo>
                <a:cubicBezTo>
                  <a:pt x="1314540" y="1202435"/>
                  <a:pt x="1277527" y="1255552"/>
                  <a:pt x="1257300" y="1270000"/>
                </a:cubicBezTo>
                <a:cubicBezTo>
                  <a:pt x="1246407" y="1277781"/>
                  <a:pt x="1231174" y="1276713"/>
                  <a:pt x="1219200" y="1282700"/>
                </a:cubicBezTo>
                <a:cubicBezTo>
                  <a:pt x="1205548" y="1289526"/>
                  <a:pt x="1193800" y="1299633"/>
                  <a:pt x="1181100" y="1308100"/>
                </a:cubicBezTo>
                <a:cubicBezTo>
                  <a:pt x="1154971" y="1347294"/>
                  <a:pt x="1155628" y="1351705"/>
                  <a:pt x="1117600" y="1384300"/>
                </a:cubicBezTo>
                <a:cubicBezTo>
                  <a:pt x="1101529" y="1398075"/>
                  <a:pt x="1082730" y="1408462"/>
                  <a:pt x="1066800" y="1422400"/>
                </a:cubicBezTo>
                <a:cubicBezTo>
                  <a:pt x="1048778" y="1438169"/>
                  <a:pt x="1034700" y="1458240"/>
                  <a:pt x="1016000" y="1473200"/>
                </a:cubicBezTo>
                <a:cubicBezTo>
                  <a:pt x="953615" y="1523108"/>
                  <a:pt x="957817" y="1517994"/>
                  <a:pt x="901700" y="1536700"/>
                </a:cubicBezTo>
                <a:cubicBezTo>
                  <a:pt x="833967" y="1532467"/>
                  <a:pt x="766060" y="1530434"/>
                  <a:pt x="698500" y="1524000"/>
                </a:cubicBezTo>
                <a:cubicBezTo>
                  <a:pt x="677011" y="1521953"/>
                  <a:pt x="654725" y="1520067"/>
                  <a:pt x="635000" y="1511300"/>
                </a:cubicBezTo>
                <a:cubicBezTo>
                  <a:pt x="615658" y="1502703"/>
                  <a:pt x="600271" y="1486975"/>
                  <a:pt x="584200" y="1473200"/>
                </a:cubicBezTo>
                <a:cubicBezTo>
                  <a:pt x="562728" y="1454795"/>
                  <a:pt x="532760" y="1424134"/>
                  <a:pt x="520700" y="1397000"/>
                </a:cubicBezTo>
                <a:cubicBezTo>
                  <a:pt x="451222" y="1240675"/>
                  <a:pt x="526930" y="1388215"/>
                  <a:pt x="482600" y="1270000"/>
                </a:cubicBezTo>
                <a:cubicBezTo>
                  <a:pt x="456964" y="1201636"/>
                  <a:pt x="463191" y="1234010"/>
                  <a:pt x="419100" y="1181100"/>
                </a:cubicBezTo>
                <a:cubicBezTo>
                  <a:pt x="409329" y="1169374"/>
                  <a:pt x="404493" y="1153793"/>
                  <a:pt x="393700" y="1143000"/>
                </a:cubicBezTo>
                <a:cubicBezTo>
                  <a:pt x="332281" y="1081581"/>
                  <a:pt x="362923" y="1121261"/>
                  <a:pt x="304800" y="1092200"/>
                </a:cubicBezTo>
                <a:cubicBezTo>
                  <a:pt x="291148" y="1085374"/>
                  <a:pt x="281045" y="1072016"/>
                  <a:pt x="266700" y="1066800"/>
                </a:cubicBezTo>
                <a:cubicBezTo>
                  <a:pt x="233893" y="1054870"/>
                  <a:pt x="196324" y="1057012"/>
                  <a:pt x="165100" y="1041400"/>
                </a:cubicBezTo>
                <a:cubicBezTo>
                  <a:pt x="100648" y="1009174"/>
                  <a:pt x="130052" y="1026502"/>
                  <a:pt x="76200" y="990600"/>
                </a:cubicBezTo>
                <a:lnTo>
                  <a:pt x="25400" y="914400"/>
                </a:lnTo>
                <a:lnTo>
                  <a:pt x="0" y="876300"/>
                </a:lnTo>
                <a:cubicBezTo>
                  <a:pt x="4233" y="804333"/>
                  <a:pt x="5865" y="732166"/>
                  <a:pt x="12700" y="660400"/>
                </a:cubicBezTo>
                <a:cubicBezTo>
                  <a:pt x="14015" y="646590"/>
                  <a:pt x="31102" y="587828"/>
                  <a:pt x="38100" y="571500"/>
                </a:cubicBezTo>
                <a:cubicBezTo>
                  <a:pt x="45571" y="554069"/>
                  <a:pt x="72957" y="498543"/>
                  <a:pt x="88900" y="482600"/>
                </a:cubicBezTo>
                <a:cubicBezTo>
                  <a:pt x="103867" y="467633"/>
                  <a:pt x="120768" y="453966"/>
                  <a:pt x="139700" y="444500"/>
                </a:cubicBezTo>
                <a:cubicBezTo>
                  <a:pt x="183827" y="422437"/>
                  <a:pt x="257004" y="408573"/>
                  <a:pt x="304800" y="406400"/>
                </a:cubicBezTo>
                <a:cubicBezTo>
                  <a:pt x="368235" y="403517"/>
                  <a:pt x="442383" y="427567"/>
                  <a:pt x="469900" y="431800"/>
                </a:cubicBezTo>
                <a:close/>
              </a:path>
            </a:pathLst>
          </a:custGeom>
          <a:gradFill rotWithShape="1">
            <a:gsLst>
              <a:gs pos="0">
                <a:srgbClr val="92DA46"/>
              </a:gs>
              <a:gs pos="50000">
                <a:srgbClr val="7AB73A"/>
              </a:gs>
              <a:gs pos="100000">
                <a:srgbClr val="537E25"/>
              </a:gs>
            </a:gsLst>
            <a:lin ang="5400000" scaled="1"/>
          </a:gradFill>
          <a:ln>
            <a:noFill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nl-NL" altLang="x-none" sz="1600" b="1"/>
              <a:t>Trained </a:t>
            </a:r>
          </a:p>
          <a:p>
            <a:pPr algn="ctr" eaLnBrk="1" hangingPunct="1"/>
            <a:r>
              <a:rPr lang="nl-NL" altLang="x-none" sz="1600" b="1"/>
              <a:t>monocyte</a:t>
            </a:r>
            <a:endParaRPr lang="nl-NL" altLang="x-none" sz="1200" b="1"/>
          </a:p>
        </p:txBody>
      </p:sp>
      <p:cxnSp>
        <p:nvCxnSpPr>
          <p:cNvPr id="31750" name="Rechte verbindingslijn met pijl 17"/>
          <p:cNvCxnSpPr>
            <a:cxnSpLocks noChangeShapeType="1"/>
          </p:cNvCxnSpPr>
          <p:nvPr/>
        </p:nvCxnSpPr>
        <p:spPr bwMode="auto">
          <a:xfrm>
            <a:off x="3708400" y="5380062"/>
            <a:ext cx="647700" cy="0"/>
          </a:xfrm>
          <a:prstGeom prst="straightConnector1">
            <a:avLst/>
          </a:prstGeom>
          <a:noFill/>
          <a:ln w="76200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1" name="Rechte verbindingslijn met pijl 24"/>
          <p:cNvCxnSpPr>
            <a:cxnSpLocks noChangeShapeType="1"/>
          </p:cNvCxnSpPr>
          <p:nvPr/>
        </p:nvCxnSpPr>
        <p:spPr bwMode="auto">
          <a:xfrm>
            <a:off x="1619250" y="4227537"/>
            <a:ext cx="320675" cy="24765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52" name="Tekstvak 27"/>
          <p:cNvSpPr txBox="1">
            <a:spLocks noChangeArrowheads="1"/>
          </p:cNvSpPr>
          <p:nvPr/>
        </p:nvSpPr>
        <p:spPr bwMode="auto">
          <a:xfrm>
            <a:off x="383008" y="1367354"/>
            <a:ext cx="18847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nl-NL" altLang="x-none" sz="1400" dirty="0" err="1">
                <a:latin typeface="+mn-lt"/>
              </a:rPr>
              <a:t>Urate</a:t>
            </a:r>
            <a:r>
              <a:rPr lang="nl-NL" altLang="x-none" sz="1400" dirty="0">
                <a:latin typeface="+mn-lt"/>
              </a:rPr>
              <a:t> as </a:t>
            </a:r>
            <a:r>
              <a:rPr lang="nl-NL" altLang="x-none" sz="1400" b="1" dirty="0">
                <a:latin typeface="+mn-lt"/>
              </a:rPr>
              <a:t>first</a:t>
            </a:r>
            <a:r>
              <a:rPr lang="nl-NL" altLang="x-none" sz="1400" dirty="0">
                <a:latin typeface="+mn-lt"/>
              </a:rPr>
              <a:t> stimulus</a:t>
            </a:r>
          </a:p>
        </p:txBody>
      </p:sp>
      <p:sp>
        <p:nvSpPr>
          <p:cNvPr id="31753" name="Tekstvak 29"/>
          <p:cNvSpPr txBox="1">
            <a:spLocks noChangeArrowheads="1"/>
          </p:cNvSpPr>
          <p:nvPr/>
        </p:nvSpPr>
        <p:spPr bwMode="auto">
          <a:xfrm>
            <a:off x="322286" y="3429000"/>
            <a:ext cx="19454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nl-NL" altLang="x-none" sz="1400" dirty="0">
                <a:latin typeface="+mn-lt"/>
              </a:rPr>
              <a:t>MSU, C16.0, ect. as </a:t>
            </a:r>
            <a:r>
              <a:rPr lang="nl-NL" altLang="x-none" sz="1400" b="1" dirty="0">
                <a:latin typeface="+mn-lt"/>
              </a:rPr>
              <a:t>second</a:t>
            </a:r>
            <a:r>
              <a:rPr lang="nl-NL" altLang="x-none" sz="1400" dirty="0">
                <a:latin typeface="+mn-lt"/>
              </a:rPr>
              <a:t> stimulus</a:t>
            </a:r>
          </a:p>
        </p:txBody>
      </p:sp>
      <p:sp>
        <p:nvSpPr>
          <p:cNvPr id="31754" name="Tekstvak 30"/>
          <p:cNvSpPr txBox="1">
            <a:spLocks noChangeArrowheads="1"/>
          </p:cNvSpPr>
          <p:nvPr/>
        </p:nvSpPr>
        <p:spPr bwMode="auto">
          <a:xfrm>
            <a:off x="4067175" y="2139974"/>
            <a:ext cx="2089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nl-NL" altLang="x-none" sz="1600">
                <a:latin typeface="Tahoma" charset="0"/>
              </a:rPr>
              <a:t>Pro-inflammatory</a:t>
            </a:r>
          </a:p>
          <a:p>
            <a:pPr eaLnBrk="1" hangingPunct="1"/>
            <a:r>
              <a:rPr lang="nl-NL" altLang="x-none" sz="1600">
                <a:latin typeface="Tahoma" charset="0"/>
              </a:rPr>
              <a:t>cytokines</a:t>
            </a:r>
          </a:p>
        </p:txBody>
      </p:sp>
      <p:sp>
        <p:nvSpPr>
          <p:cNvPr id="31755" name="Tekstvak 31"/>
          <p:cNvSpPr txBox="1">
            <a:spLocks noChangeArrowheads="1"/>
          </p:cNvSpPr>
          <p:nvPr/>
        </p:nvSpPr>
        <p:spPr bwMode="auto">
          <a:xfrm>
            <a:off x="4429125" y="5083199"/>
            <a:ext cx="2089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nl-NL" altLang="x-none" sz="1600">
                <a:latin typeface="Tahoma" charset="0"/>
              </a:rPr>
              <a:t>Pro-inflammatory</a:t>
            </a:r>
          </a:p>
          <a:p>
            <a:pPr eaLnBrk="1" hangingPunct="1"/>
            <a:r>
              <a:rPr lang="nl-NL" altLang="x-none" sz="1600">
                <a:latin typeface="Tahoma" charset="0"/>
              </a:rPr>
              <a:t>cytokines</a:t>
            </a:r>
          </a:p>
        </p:txBody>
      </p:sp>
      <p:sp>
        <p:nvSpPr>
          <p:cNvPr id="46" name="Ovaal 45"/>
          <p:cNvSpPr>
            <a:spLocks noChangeArrowheads="1"/>
          </p:cNvSpPr>
          <p:nvPr/>
        </p:nvSpPr>
        <p:spPr bwMode="auto">
          <a:xfrm>
            <a:off x="1116013" y="1779612"/>
            <a:ext cx="215900" cy="2159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>
            <a:outerShdw blurRad="63500" dist="38100" dir="8100000" algn="tr" rotWithShape="0">
              <a:srgbClr val="000000">
                <a:alpha val="39998"/>
              </a:srgbClr>
            </a:outerShdw>
          </a:effec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nl-NL" altLang="x-none" sz="1800"/>
          </a:p>
        </p:txBody>
      </p:sp>
      <p:sp>
        <p:nvSpPr>
          <p:cNvPr id="5" name="Ovaal 4"/>
          <p:cNvSpPr>
            <a:spLocks noChangeArrowheads="1"/>
          </p:cNvSpPr>
          <p:nvPr/>
        </p:nvSpPr>
        <p:spPr bwMode="auto">
          <a:xfrm>
            <a:off x="900113" y="1779612"/>
            <a:ext cx="215900" cy="2159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>
            <a:outerShdw blurRad="63500" dist="38100" dir="8100000" algn="tr" rotWithShape="0">
              <a:srgbClr val="000000">
                <a:alpha val="39998"/>
              </a:srgbClr>
            </a:outerShdw>
          </a:effec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nl-NL" altLang="x-none" sz="1800"/>
          </a:p>
        </p:txBody>
      </p:sp>
      <p:sp>
        <p:nvSpPr>
          <p:cNvPr id="47" name="Ovaal 46"/>
          <p:cNvSpPr>
            <a:spLocks noChangeArrowheads="1"/>
          </p:cNvSpPr>
          <p:nvPr/>
        </p:nvSpPr>
        <p:spPr bwMode="auto">
          <a:xfrm>
            <a:off x="1331913" y="4011637"/>
            <a:ext cx="215900" cy="2159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>
            <a:outerShdw blurRad="63500" dist="38100" dir="8100000" algn="tr" rotWithShape="0">
              <a:srgbClr val="000000">
                <a:alpha val="39998"/>
              </a:srgbClr>
            </a:outerShdw>
          </a:effec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nl-NL" altLang="x-none" sz="1800"/>
          </a:p>
        </p:txBody>
      </p:sp>
      <p:sp>
        <p:nvSpPr>
          <p:cNvPr id="48" name="Ovaal 47"/>
          <p:cNvSpPr>
            <a:spLocks noChangeArrowheads="1"/>
          </p:cNvSpPr>
          <p:nvPr/>
        </p:nvSpPr>
        <p:spPr bwMode="auto">
          <a:xfrm>
            <a:off x="1116013" y="4011637"/>
            <a:ext cx="215900" cy="2159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>
            <a:outerShdw blurRad="63500" dist="38100" dir="8100000" algn="tr" rotWithShape="0">
              <a:srgbClr val="000000">
                <a:alpha val="39998"/>
              </a:srgbClr>
            </a:outerShdw>
          </a:effec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nl-NL" altLang="x-none" sz="1800"/>
          </a:p>
        </p:txBody>
      </p:sp>
      <p:cxnSp>
        <p:nvCxnSpPr>
          <p:cNvPr id="31760" name="Rechte verbindingslijn met pijl 23"/>
          <p:cNvCxnSpPr>
            <a:cxnSpLocks noChangeShapeType="1"/>
          </p:cNvCxnSpPr>
          <p:nvPr/>
        </p:nvCxnSpPr>
        <p:spPr bwMode="auto">
          <a:xfrm>
            <a:off x="2484438" y="3295674"/>
            <a:ext cx="0" cy="1003300"/>
          </a:xfrm>
          <a:prstGeom prst="straightConnector1">
            <a:avLst/>
          </a:prstGeom>
          <a:noFill/>
          <a:ln w="19050">
            <a:solidFill>
              <a:srgbClr val="C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61" name="Tekstvak 25"/>
          <p:cNvSpPr txBox="1">
            <a:spLocks noChangeArrowheads="1"/>
          </p:cNvSpPr>
          <p:nvPr/>
        </p:nvSpPr>
        <p:spPr bwMode="auto">
          <a:xfrm>
            <a:off x="2555875" y="3579837"/>
            <a:ext cx="2870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nl-NL" altLang="x-none" sz="1800">
                <a:solidFill>
                  <a:srgbClr val="C00000"/>
                </a:solidFill>
                <a:latin typeface="Tahoma" charset="0"/>
              </a:rPr>
              <a:t>Epigenetic reprogramming</a:t>
            </a:r>
          </a:p>
        </p:txBody>
      </p:sp>
      <p:pic>
        <p:nvPicPr>
          <p:cNvPr id="31762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032274"/>
            <a:ext cx="18192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763" name="Rechte verbindingslijn met pijl 28"/>
          <p:cNvCxnSpPr>
            <a:cxnSpLocks noChangeShapeType="1"/>
          </p:cNvCxnSpPr>
          <p:nvPr/>
        </p:nvCxnSpPr>
        <p:spPr bwMode="auto">
          <a:xfrm>
            <a:off x="7524750" y="2951187"/>
            <a:ext cx="0" cy="1004887"/>
          </a:xfrm>
          <a:prstGeom prst="straightConnector1">
            <a:avLst/>
          </a:prstGeom>
          <a:noFill/>
          <a:ln w="19050">
            <a:solidFill>
              <a:srgbClr val="C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Ovaal 30"/>
          <p:cNvSpPr/>
          <p:nvPr/>
        </p:nvSpPr>
        <p:spPr bwMode="auto">
          <a:xfrm>
            <a:off x="7956550" y="3959249"/>
            <a:ext cx="431800" cy="2667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nl-NL" sz="1050" b="1" dirty="0">
                <a:ea typeface="+mn-ea"/>
                <a:cs typeface="ＭＳ Ｐゴシック" charset="0"/>
              </a:rPr>
              <a:t>me3</a:t>
            </a:r>
          </a:p>
        </p:txBody>
      </p:sp>
      <p:sp>
        <p:nvSpPr>
          <p:cNvPr id="33" name="Ovaal 32"/>
          <p:cNvSpPr/>
          <p:nvPr/>
        </p:nvSpPr>
        <p:spPr bwMode="auto">
          <a:xfrm>
            <a:off x="7667625" y="5040337"/>
            <a:ext cx="360363" cy="215900"/>
          </a:xfrm>
          <a:prstGeom prst="ellipse">
            <a:avLst/>
          </a:prstGeom>
          <a:solidFill>
            <a:srgbClr val="99CCFF"/>
          </a:solidFill>
          <a:ln w="9525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nl-NL" sz="1050" b="1" dirty="0">
                <a:ea typeface="+mn-ea"/>
                <a:cs typeface="ＭＳ Ｐゴシック" charset="0"/>
              </a:rPr>
              <a:t>Ac</a:t>
            </a:r>
          </a:p>
        </p:txBody>
      </p:sp>
      <p:sp>
        <p:nvSpPr>
          <p:cNvPr id="34" name="Ovaal 33"/>
          <p:cNvSpPr/>
          <p:nvPr/>
        </p:nvSpPr>
        <p:spPr bwMode="auto">
          <a:xfrm>
            <a:off x="8101013" y="4895874"/>
            <a:ext cx="431800" cy="2667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nl-NL" sz="1050" b="1" dirty="0">
                <a:ea typeface="+mn-ea"/>
                <a:cs typeface="ＭＳ Ｐゴシック" charset="0"/>
              </a:rPr>
              <a:t>me3</a:t>
            </a:r>
          </a:p>
        </p:txBody>
      </p:sp>
      <p:sp>
        <p:nvSpPr>
          <p:cNvPr id="35" name="Ovaal 34"/>
          <p:cNvSpPr/>
          <p:nvPr/>
        </p:nvSpPr>
        <p:spPr bwMode="auto">
          <a:xfrm>
            <a:off x="6443663" y="4103712"/>
            <a:ext cx="360362" cy="215900"/>
          </a:xfrm>
          <a:prstGeom prst="ellipse">
            <a:avLst/>
          </a:prstGeom>
          <a:solidFill>
            <a:srgbClr val="99CCFF"/>
          </a:solidFill>
          <a:ln w="9525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nl-NL" sz="1050" b="1" dirty="0">
                <a:ea typeface="+mn-ea"/>
                <a:cs typeface="ＭＳ Ｐゴシック" charset="0"/>
              </a:rPr>
              <a:t>Ac</a:t>
            </a:r>
          </a:p>
        </p:txBody>
      </p:sp>
      <p:sp>
        <p:nvSpPr>
          <p:cNvPr id="11" name="Vrije vorm 10"/>
          <p:cNvSpPr>
            <a:spLocks noChangeArrowheads="1"/>
          </p:cNvSpPr>
          <p:nvPr/>
        </p:nvSpPr>
        <p:spPr bwMode="auto">
          <a:xfrm>
            <a:off x="1692275" y="1851049"/>
            <a:ext cx="1944688" cy="1320800"/>
          </a:xfrm>
          <a:custGeom>
            <a:avLst/>
            <a:gdLst>
              <a:gd name="T0" fmla="*/ 314379 w 2377528"/>
              <a:gd name="T1" fmla="*/ 318991 h 1536700"/>
              <a:gd name="T2" fmla="*/ 314379 w 2377528"/>
              <a:gd name="T3" fmla="*/ 318991 h 1536700"/>
              <a:gd name="T4" fmla="*/ 356863 w 2377528"/>
              <a:gd name="T5" fmla="*/ 206406 h 1536700"/>
              <a:gd name="T6" fmla="*/ 365360 w 2377528"/>
              <a:gd name="T7" fmla="*/ 140732 h 1536700"/>
              <a:gd name="T8" fmla="*/ 390850 w 2377528"/>
              <a:gd name="T9" fmla="*/ 65675 h 1536700"/>
              <a:gd name="T10" fmla="*/ 424837 w 2377528"/>
              <a:gd name="T11" fmla="*/ 46911 h 1536700"/>
              <a:gd name="T12" fmla="*/ 492811 w 2377528"/>
              <a:gd name="T13" fmla="*/ 18764 h 1536700"/>
              <a:gd name="T14" fmla="*/ 543791 w 2377528"/>
              <a:gd name="T15" fmla="*/ 0 h 1536700"/>
              <a:gd name="T16" fmla="*/ 603268 w 2377528"/>
              <a:gd name="T17" fmla="*/ 9382 h 1536700"/>
              <a:gd name="T18" fmla="*/ 628759 w 2377528"/>
              <a:gd name="T19" fmla="*/ 28146 h 1536700"/>
              <a:gd name="T20" fmla="*/ 654249 w 2377528"/>
              <a:gd name="T21" fmla="*/ 37529 h 1536700"/>
              <a:gd name="T22" fmla="*/ 679739 w 2377528"/>
              <a:gd name="T23" fmla="*/ 56292 h 1536700"/>
              <a:gd name="T24" fmla="*/ 705229 w 2377528"/>
              <a:gd name="T25" fmla="*/ 65675 h 1536700"/>
              <a:gd name="T26" fmla="*/ 798693 w 2377528"/>
              <a:gd name="T27" fmla="*/ 112585 h 1536700"/>
              <a:gd name="T28" fmla="*/ 934642 w 2377528"/>
              <a:gd name="T29" fmla="*/ 103203 h 1536700"/>
              <a:gd name="T30" fmla="*/ 960131 w 2377528"/>
              <a:gd name="T31" fmla="*/ 84439 h 1536700"/>
              <a:gd name="T32" fmla="*/ 985622 w 2377528"/>
              <a:gd name="T33" fmla="*/ 75057 h 1536700"/>
              <a:gd name="T34" fmla="*/ 1062092 w 2377528"/>
              <a:gd name="T35" fmla="*/ 28146 h 1536700"/>
              <a:gd name="T36" fmla="*/ 1215033 w 2377528"/>
              <a:gd name="T37" fmla="*/ 37529 h 1536700"/>
              <a:gd name="T38" fmla="*/ 1266014 w 2377528"/>
              <a:gd name="T39" fmla="*/ 56292 h 1536700"/>
              <a:gd name="T40" fmla="*/ 1283008 w 2377528"/>
              <a:gd name="T41" fmla="*/ 84439 h 1536700"/>
              <a:gd name="T42" fmla="*/ 1291504 w 2377528"/>
              <a:gd name="T43" fmla="*/ 365901 h 1536700"/>
              <a:gd name="T44" fmla="*/ 1300001 w 2377528"/>
              <a:gd name="T45" fmla="*/ 394048 h 1536700"/>
              <a:gd name="T46" fmla="*/ 1316994 w 2377528"/>
              <a:gd name="T47" fmla="*/ 422194 h 1536700"/>
              <a:gd name="T48" fmla="*/ 1342485 w 2377528"/>
              <a:gd name="T49" fmla="*/ 478487 h 1536700"/>
              <a:gd name="T50" fmla="*/ 1367975 w 2377528"/>
              <a:gd name="T51" fmla="*/ 487869 h 1536700"/>
              <a:gd name="T52" fmla="*/ 1444446 w 2377528"/>
              <a:gd name="T53" fmla="*/ 544162 h 1536700"/>
              <a:gd name="T54" fmla="*/ 1469936 w 2377528"/>
              <a:gd name="T55" fmla="*/ 562925 h 1536700"/>
              <a:gd name="T56" fmla="*/ 1495427 w 2377528"/>
              <a:gd name="T57" fmla="*/ 581690 h 1536700"/>
              <a:gd name="T58" fmla="*/ 1529413 w 2377528"/>
              <a:gd name="T59" fmla="*/ 609836 h 1536700"/>
              <a:gd name="T60" fmla="*/ 1554903 w 2377528"/>
              <a:gd name="T61" fmla="*/ 647364 h 1536700"/>
              <a:gd name="T62" fmla="*/ 1563400 w 2377528"/>
              <a:gd name="T63" fmla="*/ 844388 h 1536700"/>
              <a:gd name="T64" fmla="*/ 1529413 w 2377528"/>
              <a:gd name="T65" fmla="*/ 863153 h 1536700"/>
              <a:gd name="T66" fmla="*/ 1461439 w 2377528"/>
              <a:gd name="T67" fmla="*/ 900681 h 1536700"/>
              <a:gd name="T68" fmla="*/ 1096080 w 2377528"/>
              <a:gd name="T69" fmla="*/ 891299 h 1536700"/>
              <a:gd name="T70" fmla="*/ 968628 w 2377528"/>
              <a:gd name="T71" fmla="*/ 872534 h 1536700"/>
              <a:gd name="T72" fmla="*/ 900654 w 2377528"/>
              <a:gd name="T73" fmla="*/ 881917 h 1536700"/>
              <a:gd name="T74" fmla="*/ 841177 w 2377528"/>
              <a:gd name="T75" fmla="*/ 938209 h 1536700"/>
              <a:gd name="T76" fmla="*/ 815687 w 2377528"/>
              <a:gd name="T77" fmla="*/ 947591 h 1536700"/>
              <a:gd name="T78" fmla="*/ 790197 w 2377528"/>
              <a:gd name="T79" fmla="*/ 966355 h 1536700"/>
              <a:gd name="T80" fmla="*/ 747713 w 2377528"/>
              <a:gd name="T81" fmla="*/ 1022648 h 1536700"/>
              <a:gd name="T82" fmla="*/ 713726 w 2377528"/>
              <a:gd name="T83" fmla="*/ 1050795 h 1536700"/>
              <a:gd name="T84" fmla="*/ 679739 w 2377528"/>
              <a:gd name="T85" fmla="*/ 1088323 h 1536700"/>
              <a:gd name="T86" fmla="*/ 603268 w 2377528"/>
              <a:gd name="T87" fmla="*/ 1135233 h 1536700"/>
              <a:gd name="T88" fmla="*/ 467321 w 2377528"/>
              <a:gd name="T89" fmla="*/ 1125851 h 1536700"/>
              <a:gd name="T90" fmla="*/ 424837 w 2377528"/>
              <a:gd name="T91" fmla="*/ 1116469 h 1536700"/>
              <a:gd name="T92" fmla="*/ 390850 w 2377528"/>
              <a:gd name="T93" fmla="*/ 1088323 h 1536700"/>
              <a:gd name="T94" fmla="*/ 348366 w 2377528"/>
              <a:gd name="T95" fmla="*/ 1032030 h 1536700"/>
              <a:gd name="T96" fmla="*/ 322876 w 2377528"/>
              <a:gd name="T97" fmla="*/ 938209 h 1536700"/>
              <a:gd name="T98" fmla="*/ 280392 w 2377528"/>
              <a:gd name="T99" fmla="*/ 872534 h 1536700"/>
              <a:gd name="T100" fmla="*/ 263399 w 2377528"/>
              <a:gd name="T101" fmla="*/ 844388 h 1536700"/>
              <a:gd name="T102" fmla="*/ 203922 w 2377528"/>
              <a:gd name="T103" fmla="*/ 806860 h 1536700"/>
              <a:gd name="T104" fmla="*/ 178432 w 2377528"/>
              <a:gd name="T105" fmla="*/ 788096 h 1536700"/>
              <a:gd name="T106" fmla="*/ 110458 w 2377528"/>
              <a:gd name="T107" fmla="*/ 769332 h 1536700"/>
              <a:gd name="T108" fmla="*/ 50980 w 2377528"/>
              <a:gd name="T109" fmla="*/ 731803 h 1536700"/>
              <a:gd name="T110" fmla="*/ 16994 w 2377528"/>
              <a:gd name="T111" fmla="*/ 675511 h 1536700"/>
              <a:gd name="T112" fmla="*/ 0 w 2377528"/>
              <a:gd name="T113" fmla="*/ 647364 h 1536700"/>
              <a:gd name="T114" fmla="*/ 8497 w 2377528"/>
              <a:gd name="T115" fmla="*/ 487869 h 1536700"/>
              <a:gd name="T116" fmla="*/ 25490 w 2377528"/>
              <a:gd name="T117" fmla="*/ 422194 h 1536700"/>
              <a:gd name="T118" fmla="*/ 59477 w 2377528"/>
              <a:gd name="T119" fmla="*/ 356520 h 1536700"/>
              <a:gd name="T120" fmla="*/ 93464 w 2377528"/>
              <a:gd name="T121" fmla="*/ 328374 h 1536700"/>
              <a:gd name="T122" fmla="*/ 203922 w 2377528"/>
              <a:gd name="T123" fmla="*/ 300227 h 1536700"/>
              <a:gd name="T124" fmla="*/ 314379 w 2377528"/>
              <a:gd name="T125" fmla="*/ 318991 h 153670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377528"/>
              <a:gd name="T190" fmla="*/ 0 h 1536700"/>
              <a:gd name="T191" fmla="*/ 2377528 w 2377528"/>
              <a:gd name="T192" fmla="*/ 1536700 h 153670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377528" h="1536700">
                <a:moveTo>
                  <a:pt x="469900" y="431800"/>
                </a:moveTo>
                <a:lnTo>
                  <a:pt x="469900" y="431800"/>
                </a:lnTo>
                <a:cubicBezTo>
                  <a:pt x="508161" y="355278"/>
                  <a:pt x="520895" y="348176"/>
                  <a:pt x="533400" y="279400"/>
                </a:cubicBezTo>
                <a:cubicBezTo>
                  <a:pt x="538755" y="249949"/>
                  <a:pt x="541179" y="220027"/>
                  <a:pt x="546100" y="190500"/>
                </a:cubicBezTo>
                <a:cubicBezTo>
                  <a:pt x="551936" y="155484"/>
                  <a:pt x="553797" y="114236"/>
                  <a:pt x="584200" y="88900"/>
                </a:cubicBezTo>
                <a:cubicBezTo>
                  <a:pt x="598744" y="76780"/>
                  <a:pt x="618562" y="72893"/>
                  <a:pt x="635000" y="63500"/>
                </a:cubicBezTo>
                <a:cubicBezTo>
                  <a:pt x="722444" y="13532"/>
                  <a:pt x="613750" y="58905"/>
                  <a:pt x="736600" y="25400"/>
                </a:cubicBezTo>
                <a:cubicBezTo>
                  <a:pt x="762431" y="18355"/>
                  <a:pt x="812800" y="0"/>
                  <a:pt x="812800" y="0"/>
                </a:cubicBezTo>
                <a:cubicBezTo>
                  <a:pt x="842433" y="4233"/>
                  <a:pt x="873028" y="4098"/>
                  <a:pt x="901700" y="12700"/>
                </a:cubicBezTo>
                <a:cubicBezTo>
                  <a:pt x="916320" y="17086"/>
                  <a:pt x="926148" y="31274"/>
                  <a:pt x="939800" y="38100"/>
                </a:cubicBezTo>
                <a:cubicBezTo>
                  <a:pt x="951774" y="44087"/>
                  <a:pt x="965926" y="44813"/>
                  <a:pt x="977900" y="50800"/>
                </a:cubicBezTo>
                <a:cubicBezTo>
                  <a:pt x="991552" y="57626"/>
                  <a:pt x="1002348" y="69374"/>
                  <a:pt x="1016000" y="76200"/>
                </a:cubicBezTo>
                <a:cubicBezTo>
                  <a:pt x="1027974" y="82187"/>
                  <a:pt x="1041913" y="83360"/>
                  <a:pt x="1054100" y="88900"/>
                </a:cubicBezTo>
                <a:cubicBezTo>
                  <a:pt x="1210264" y="159884"/>
                  <a:pt x="1104721" y="122707"/>
                  <a:pt x="1193800" y="152400"/>
                </a:cubicBezTo>
                <a:cubicBezTo>
                  <a:pt x="1261533" y="148167"/>
                  <a:pt x="1329965" y="150284"/>
                  <a:pt x="1397000" y="139700"/>
                </a:cubicBezTo>
                <a:cubicBezTo>
                  <a:pt x="1412077" y="137319"/>
                  <a:pt x="1421448" y="121126"/>
                  <a:pt x="1435100" y="114300"/>
                </a:cubicBezTo>
                <a:cubicBezTo>
                  <a:pt x="1447074" y="108313"/>
                  <a:pt x="1461498" y="108101"/>
                  <a:pt x="1473200" y="101600"/>
                </a:cubicBezTo>
                <a:cubicBezTo>
                  <a:pt x="1604208" y="28818"/>
                  <a:pt x="1501289" y="66837"/>
                  <a:pt x="1587500" y="38100"/>
                </a:cubicBezTo>
                <a:cubicBezTo>
                  <a:pt x="1663700" y="42333"/>
                  <a:pt x="1740372" y="41334"/>
                  <a:pt x="1816100" y="50800"/>
                </a:cubicBezTo>
                <a:cubicBezTo>
                  <a:pt x="1842667" y="54121"/>
                  <a:pt x="1892300" y="76200"/>
                  <a:pt x="1892300" y="76200"/>
                </a:cubicBezTo>
                <a:cubicBezTo>
                  <a:pt x="1900767" y="88900"/>
                  <a:pt x="1916318" y="99099"/>
                  <a:pt x="1917700" y="114300"/>
                </a:cubicBezTo>
                <a:cubicBezTo>
                  <a:pt x="1929204" y="240849"/>
                  <a:pt x="1922713" y="368462"/>
                  <a:pt x="1930400" y="495300"/>
                </a:cubicBezTo>
                <a:cubicBezTo>
                  <a:pt x="1931210" y="508662"/>
                  <a:pt x="1937113" y="521426"/>
                  <a:pt x="1943100" y="533400"/>
                </a:cubicBezTo>
                <a:cubicBezTo>
                  <a:pt x="1949926" y="547052"/>
                  <a:pt x="1961674" y="557848"/>
                  <a:pt x="1968500" y="571500"/>
                </a:cubicBezTo>
                <a:cubicBezTo>
                  <a:pt x="1983838" y="602176"/>
                  <a:pt x="1976270" y="623436"/>
                  <a:pt x="2006600" y="647700"/>
                </a:cubicBezTo>
                <a:cubicBezTo>
                  <a:pt x="2017053" y="656063"/>
                  <a:pt x="2032998" y="653899"/>
                  <a:pt x="2044700" y="660400"/>
                </a:cubicBezTo>
                <a:lnTo>
                  <a:pt x="2159000" y="736600"/>
                </a:lnTo>
                <a:lnTo>
                  <a:pt x="2197100" y="762000"/>
                </a:lnTo>
                <a:cubicBezTo>
                  <a:pt x="2209800" y="770467"/>
                  <a:pt x="2222989" y="778242"/>
                  <a:pt x="2235200" y="787400"/>
                </a:cubicBezTo>
                <a:cubicBezTo>
                  <a:pt x="2252133" y="800100"/>
                  <a:pt x="2271033" y="810533"/>
                  <a:pt x="2286000" y="825500"/>
                </a:cubicBezTo>
                <a:cubicBezTo>
                  <a:pt x="2300967" y="840467"/>
                  <a:pt x="2311400" y="859367"/>
                  <a:pt x="2324100" y="876300"/>
                </a:cubicBezTo>
                <a:cubicBezTo>
                  <a:pt x="2358583" y="979749"/>
                  <a:pt x="2377528" y="1004526"/>
                  <a:pt x="2336800" y="1143000"/>
                </a:cubicBezTo>
                <a:cubicBezTo>
                  <a:pt x="2331458" y="1161163"/>
                  <a:pt x="2303401" y="1160942"/>
                  <a:pt x="2286000" y="1168400"/>
                </a:cubicBezTo>
                <a:cubicBezTo>
                  <a:pt x="2190306" y="1209412"/>
                  <a:pt x="2322398" y="1136401"/>
                  <a:pt x="2184400" y="1219200"/>
                </a:cubicBezTo>
                <a:lnTo>
                  <a:pt x="1638300" y="1206500"/>
                </a:lnTo>
                <a:cubicBezTo>
                  <a:pt x="1520954" y="1202154"/>
                  <a:pt x="1529129" y="1201432"/>
                  <a:pt x="1447800" y="1181100"/>
                </a:cubicBezTo>
                <a:cubicBezTo>
                  <a:pt x="1413933" y="1185333"/>
                  <a:pt x="1379128" y="1184820"/>
                  <a:pt x="1346200" y="1193800"/>
                </a:cubicBezTo>
                <a:cubicBezTo>
                  <a:pt x="1314540" y="1202435"/>
                  <a:pt x="1277527" y="1255552"/>
                  <a:pt x="1257300" y="1270000"/>
                </a:cubicBezTo>
                <a:cubicBezTo>
                  <a:pt x="1246407" y="1277781"/>
                  <a:pt x="1231174" y="1276713"/>
                  <a:pt x="1219200" y="1282700"/>
                </a:cubicBezTo>
                <a:cubicBezTo>
                  <a:pt x="1205548" y="1289526"/>
                  <a:pt x="1193800" y="1299633"/>
                  <a:pt x="1181100" y="1308100"/>
                </a:cubicBezTo>
                <a:cubicBezTo>
                  <a:pt x="1154971" y="1347294"/>
                  <a:pt x="1155628" y="1351705"/>
                  <a:pt x="1117600" y="1384300"/>
                </a:cubicBezTo>
                <a:cubicBezTo>
                  <a:pt x="1101529" y="1398075"/>
                  <a:pt x="1082730" y="1408462"/>
                  <a:pt x="1066800" y="1422400"/>
                </a:cubicBezTo>
                <a:cubicBezTo>
                  <a:pt x="1048778" y="1438169"/>
                  <a:pt x="1034700" y="1458240"/>
                  <a:pt x="1016000" y="1473200"/>
                </a:cubicBezTo>
                <a:cubicBezTo>
                  <a:pt x="953615" y="1523108"/>
                  <a:pt x="957817" y="1517994"/>
                  <a:pt x="901700" y="1536700"/>
                </a:cubicBezTo>
                <a:cubicBezTo>
                  <a:pt x="833967" y="1532467"/>
                  <a:pt x="766060" y="1530434"/>
                  <a:pt x="698500" y="1524000"/>
                </a:cubicBezTo>
                <a:cubicBezTo>
                  <a:pt x="677011" y="1521953"/>
                  <a:pt x="654725" y="1520067"/>
                  <a:pt x="635000" y="1511300"/>
                </a:cubicBezTo>
                <a:cubicBezTo>
                  <a:pt x="615658" y="1502703"/>
                  <a:pt x="600271" y="1486975"/>
                  <a:pt x="584200" y="1473200"/>
                </a:cubicBezTo>
                <a:cubicBezTo>
                  <a:pt x="562728" y="1454795"/>
                  <a:pt x="532760" y="1424134"/>
                  <a:pt x="520700" y="1397000"/>
                </a:cubicBezTo>
                <a:cubicBezTo>
                  <a:pt x="451222" y="1240675"/>
                  <a:pt x="526930" y="1388215"/>
                  <a:pt x="482600" y="1270000"/>
                </a:cubicBezTo>
                <a:cubicBezTo>
                  <a:pt x="456964" y="1201636"/>
                  <a:pt x="463191" y="1234010"/>
                  <a:pt x="419100" y="1181100"/>
                </a:cubicBezTo>
                <a:cubicBezTo>
                  <a:pt x="409329" y="1169374"/>
                  <a:pt x="404493" y="1153793"/>
                  <a:pt x="393700" y="1143000"/>
                </a:cubicBezTo>
                <a:cubicBezTo>
                  <a:pt x="332281" y="1081581"/>
                  <a:pt x="362923" y="1121261"/>
                  <a:pt x="304800" y="1092200"/>
                </a:cubicBezTo>
                <a:cubicBezTo>
                  <a:pt x="291148" y="1085374"/>
                  <a:pt x="281045" y="1072016"/>
                  <a:pt x="266700" y="1066800"/>
                </a:cubicBezTo>
                <a:cubicBezTo>
                  <a:pt x="233893" y="1054870"/>
                  <a:pt x="196324" y="1057012"/>
                  <a:pt x="165100" y="1041400"/>
                </a:cubicBezTo>
                <a:cubicBezTo>
                  <a:pt x="100648" y="1009174"/>
                  <a:pt x="130052" y="1026502"/>
                  <a:pt x="76200" y="990600"/>
                </a:cubicBezTo>
                <a:lnTo>
                  <a:pt x="25400" y="914400"/>
                </a:lnTo>
                <a:lnTo>
                  <a:pt x="0" y="876300"/>
                </a:lnTo>
                <a:cubicBezTo>
                  <a:pt x="4233" y="804333"/>
                  <a:pt x="5865" y="732166"/>
                  <a:pt x="12700" y="660400"/>
                </a:cubicBezTo>
                <a:cubicBezTo>
                  <a:pt x="14015" y="646590"/>
                  <a:pt x="31102" y="587828"/>
                  <a:pt x="38100" y="571500"/>
                </a:cubicBezTo>
                <a:cubicBezTo>
                  <a:pt x="45571" y="554069"/>
                  <a:pt x="72957" y="498543"/>
                  <a:pt x="88900" y="482600"/>
                </a:cubicBezTo>
                <a:cubicBezTo>
                  <a:pt x="103867" y="467633"/>
                  <a:pt x="120768" y="453966"/>
                  <a:pt x="139700" y="444500"/>
                </a:cubicBezTo>
                <a:cubicBezTo>
                  <a:pt x="183827" y="422437"/>
                  <a:pt x="257004" y="408573"/>
                  <a:pt x="304800" y="406400"/>
                </a:cubicBezTo>
                <a:cubicBezTo>
                  <a:pt x="368235" y="403517"/>
                  <a:pt x="442383" y="427567"/>
                  <a:pt x="469900" y="431800"/>
                </a:cubicBezTo>
                <a:close/>
              </a:path>
            </a:pathLst>
          </a:custGeom>
          <a:gradFill rotWithShape="1">
            <a:gsLst>
              <a:gs pos="0">
                <a:srgbClr val="6BC4CB"/>
              </a:gs>
              <a:gs pos="50000">
                <a:srgbClr val="59A4AA"/>
              </a:gs>
              <a:gs pos="100000">
                <a:srgbClr val="3C7175"/>
              </a:gs>
            </a:gsLst>
            <a:lin ang="5400000" scaled="1"/>
          </a:gradFill>
          <a:ln>
            <a:noFill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nl-NL" sz="1600" b="1" dirty="0" err="1">
                <a:ea typeface="+mn-ea"/>
                <a:cs typeface="ＭＳ Ｐゴシック" charset="0"/>
              </a:rPr>
              <a:t>Monocyte</a:t>
            </a:r>
            <a:endParaRPr lang="nl-NL" sz="1600" b="1" dirty="0">
              <a:ea typeface="+mn-ea"/>
              <a:cs typeface="ＭＳ Ｐゴシック" charset="0"/>
            </a:endParaRPr>
          </a:p>
        </p:txBody>
      </p:sp>
      <p:pic>
        <p:nvPicPr>
          <p:cNvPr id="31769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727224"/>
            <a:ext cx="18192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526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9"/>
          <p:cNvSpPr>
            <a:spLocks noChangeArrowheads="1"/>
          </p:cNvSpPr>
          <p:nvPr/>
        </p:nvSpPr>
        <p:spPr bwMode="auto">
          <a:xfrm>
            <a:off x="1475656" y="764704"/>
            <a:ext cx="639918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600" b="1" dirty="0"/>
              <a:t>Trained Immunity versus Tolerance Induction</a:t>
            </a:r>
            <a:endParaRPr lang="en-GB" sz="2600" b="1" dirty="0"/>
          </a:p>
        </p:txBody>
      </p:sp>
      <p:pic>
        <p:nvPicPr>
          <p:cNvPr id="25602" name="Imag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77155"/>
            <a:ext cx="7908677" cy="3550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100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811963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kstvak 8"/>
          <p:cNvSpPr txBox="1"/>
          <p:nvPr/>
        </p:nvSpPr>
        <p:spPr>
          <a:xfrm>
            <a:off x="539552" y="6320353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i="1" dirty="0" err="1"/>
              <a:t>Alvarez-Errico</a:t>
            </a:r>
            <a:r>
              <a:rPr lang="nl-NL" sz="1200" b="1" i="1" dirty="0"/>
              <a:t>, Nat </a:t>
            </a:r>
            <a:r>
              <a:rPr lang="nl-NL" sz="1200" b="1" i="1" dirty="0" err="1"/>
              <a:t>Rev</a:t>
            </a:r>
            <a:r>
              <a:rPr lang="nl-NL" sz="1200" b="1" i="1" dirty="0"/>
              <a:t> </a:t>
            </a:r>
            <a:r>
              <a:rPr lang="nl-NL" sz="1200" b="1" i="1" dirty="0" err="1"/>
              <a:t>Immunol</a:t>
            </a:r>
            <a:r>
              <a:rPr lang="nl-NL" sz="1200" b="1" i="1" dirty="0"/>
              <a:t> 2015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01E9C6D-7772-B046-9DDE-1851848EB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4580" y="727893"/>
            <a:ext cx="576304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2600" b="1" dirty="0">
                <a:ea typeface="+mn-ea"/>
                <a:cs typeface="ＭＳ Ｐゴシック" charset="0"/>
              </a:rPr>
              <a:t>“</a:t>
            </a:r>
            <a:r>
              <a:rPr lang="nl-NL" sz="2600" b="1" dirty="0" err="1">
                <a:ea typeface="+mn-ea"/>
                <a:cs typeface="ＭＳ Ｐゴシック" charset="0"/>
              </a:rPr>
              <a:t>Trained</a:t>
            </a:r>
            <a:r>
              <a:rPr lang="nl-NL" sz="2600" b="1" dirty="0">
                <a:ea typeface="+mn-ea"/>
                <a:cs typeface="ＭＳ Ｐゴシック" charset="0"/>
              </a:rPr>
              <a:t> </a:t>
            </a:r>
            <a:r>
              <a:rPr lang="nl-NL" sz="2600" b="1" dirty="0" err="1">
                <a:cs typeface="ＭＳ Ｐゴシック" charset="0"/>
              </a:rPr>
              <a:t>I</a:t>
            </a:r>
            <a:r>
              <a:rPr lang="nl-NL" sz="2600" b="1" dirty="0" err="1">
                <a:ea typeface="+mn-ea"/>
                <a:cs typeface="ＭＳ Ｐゴシック" charset="0"/>
              </a:rPr>
              <a:t>mmunity</a:t>
            </a:r>
            <a:r>
              <a:rPr lang="nl-NL" sz="2600" b="1" dirty="0">
                <a:ea typeface="+mn-ea"/>
                <a:cs typeface="ＭＳ Ｐゴシック" charset="0"/>
              </a:rPr>
              <a:t>” or </a:t>
            </a:r>
            <a:r>
              <a:rPr lang="nl-NL" sz="2600" b="1" dirty="0" err="1">
                <a:ea typeface="+mn-ea"/>
                <a:cs typeface="ＭＳ Ｐゴシック" charset="0"/>
              </a:rPr>
              <a:t>Innate</a:t>
            </a:r>
            <a:r>
              <a:rPr lang="nl-NL" sz="2600" b="1" dirty="0">
                <a:ea typeface="+mn-ea"/>
                <a:cs typeface="ＭＳ Ｐゴシック" charset="0"/>
              </a:rPr>
              <a:t> Memory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D7EBEDBF-8FCB-5D4C-9704-055926ECEA67}"/>
              </a:ext>
            </a:extLst>
          </p:cNvPr>
          <p:cNvSpPr/>
          <p:nvPr/>
        </p:nvSpPr>
        <p:spPr>
          <a:xfrm>
            <a:off x="251520" y="1220336"/>
            <a:ext cx="432048" cy="408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63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7324" y="1556792"/>
            <a:ext cx="7766659" cy="421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vak 2"/>
          <p:cNvSpPr txBox="1"/>
          <p:nvPr/>
        </p:nvSpPr>
        <p:spPr>
          <a:xfrm>
            <a:off x="539552" y="6320353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i="1" dirty="0" err="1"/>
              <a:t>Alvarez-Errico</a:t>
            </a:r>
            <a:r>
              <a:rPr lang="nl-NL" sz="1200" b="1" i="1" dirty="0"/>
              <a:t>, Nat </a:t>
            </a:r>
            <a:r>
              <a:rPr lang="nl-NL" sz="1200" b="1" i="1" dirty="0" err="1"/>
              <a:t>Rev</a:t>
            </a:r>
            <a:r>
              <a:rPr lang="nl-NL" sz="1200" b="1" i="1" dirty="0"/>
              <a:t> </a:t>
            </a:r>
            <a:r>
              <a:rPr lang="nl-NL" sz="1200" b="1" i="1" dirty="0" err="1"/>
              <a:t>Immunol</a:t>
            </a:r>
            <a:r>
              <a:rPr lang="nl-NL" sz="1200" b="1" i="1" dirty="0"/>
              <a:t> 2015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6F2C798-51B2-1642-8BFA-F4E35F236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4580" y="848325"/>
            <a:ext cx="576304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2600" b="1" dirty="0">
                <a:ea typeface="+mn-ea"/>
                <a:cs typeface="ＭＳ Ｐゴシック" charset="0"/>
              </a:rPr>
              <a:t>“</a:t>
            </a:r>
            <a:r>
              <a:rPr lang="nl-NL" sz="2600" b="1" dirty="0" err="1">
                <a:ea typeface="+mn-ea"/>
                <a:cs typeface="ＭＳ Ｐゴシック" charset="0"/>
              </a:rPr>
              <a:t>Trained</a:t>
            </a:r>
            <a:r>
              <a:rPr lang="nl-NL" sz="2600" b="1" dirty="0">
                <a:ea typeface="+mn-ea"/>
                <a:cs typeface="ＭＳ Ｐゴシック" charset="0"/>
              </a:rPr>
              <a:t> </a:t>
            </a:r>
            <a:r>
              <a:rPr lang="nl-NL" sz="2600" b="1" dirty="0" err="1">
                <a:cs typeface="ＭＳ Ｐゴシック" charset="0"/>
              </a:rPr>
              <a:t>I</a:t>
            </a:r>
            <a:r>
              <a:rPr lang="nl-NL" sz="2600" b="1" dirty="0" err="1">
                <a:ea typeface="+mn-ea"/>
                <a:cs typeface="ＭＳ Ｐゴシック" charset="0"/>
              </a:rPr>
              <a:t>mmunity</a:t>
            </a:r>
            <a:r>
              <a:rPr lang="nl-NL" sz="2600" b="1" dirty="0">
                <a:ea typeface="+mn-ea"/>
                <a:cs typeface="ＭＳ Ｐゴシック" charset="0"/>
              </a:rPr>
              <a:t>” or </a:t>
            </a:r>
            <a:r>
              <a:rPr lang="nl-NL" sz="2600" b="1" dirty="0" err="1">
                <a:ea typeface="+mn-ea"/>
                <a:cs typeface="ＭＳ Ｐゴシック" charset="0"/>
              </a:rPr>
              <a:t>Innate</a:t>
            </a:r>
            <a:r>
              <a:rPr lang="nl-NL" sz="2600" b="1" dirty="0">
                <a:ea typeface="+mn-ea"/>
                <a:cs typeface="ＭＳ Ｐゴシック" charset="0"/>
              </a:rPr>
              <a:t> Memory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10FFFC81-5189-3344-8EFF-C8B112D6EA39}"/>
              </a:ext>
            </a:extLst>
          </p:cNvPr>
          <p:cNvSpPr/>
          <p:nvPr/>
        </p:nvSpPr>
        <p:spPr>
          <a:xfrm>
            <a:off x="467544" y="2276872"/>
            <a:ext cx="432048" cy="408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0255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Radboudumc">
      <a:dk1>
        <a:srgbClr val="000000"/>
      </a:dk1>
      <a:lt1>
        <a:sysClr val="window" lastClr="FFFFFF"/>
      </a:lt1>
      <a:dk2>
        <a:srgbClr val="00AFDC"/>
      </a:dk2>
      <a:lt2>
        <a:srgbClr val="FFFFFF"/>
      </a:lt2>
      <a:accent1>
        <a:srgbClr val="006991"/>
      </a:accent1>
      <a:accent2>
        <a:srgbClr val="7FB4C8"/>
      </a:accent2>
      <a:accent3>
        <a:srgbClr val="00AFDC"/>
      </a:accent3>
      <a:accent4>
        <a:srgbClr val="7FD7ED"/>
      </a:accent4>
      <a:accent5>
        <a:srgbClr val="CCCCCC"/>
      </a:accent5>
      <a:accent6>
        <a:srgbClr val="E6E6E6"/>
      </a:accent6>
      <a:hlink>
        <a:srgbClr val="000000"/>
      </a:hlink>
      <a:folHlink>
        <a:srgbClr val="00AFDC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30907</TotalTime>
  <Words>2058</Words>
  <Application>Microsoft Macintosh PowerPoint</Application>
  <PresentationFormat>Diavoorstelling (4:3)</PresentationFormat>
  <Paragraphs>448</Paragraphs>
  <Slides>44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44</vt:i4>
      </vt:variant>
    </vt:vector>
  </HeadingPairs>
  <TitlesOfParts>
    <vt:vector size="56" baseType="lpstr">
      <vt:lpstr>Arial Unicode MS</vt:lpstr>
      <vt:lpstr>ＭＳ Ｐゴシック</vt:lpstr>
      <vt:lpstr>Arial</vt:lpstr>
      <vt:lpstr>Calibri</vt:lpstr>
      <vt:lpstr>Chalkboard</vt:lpstr>
      <vt:lpstr>Comic Sans MS</vt:lpstr>
      <vt:lpstr>Helvetica</vt:lpstr>
      <vt:lpstr>Inherit</vt:lpstr>
      <vt:lpstr>Symbol</vt:lpstr>
      <vt:lpstr>Tahoma</vt:lpstr>
      <vt:lpstr>Verdana</vt:lpstr>
      <vt:lpstr>Default Theme</vt:lpstr>
      <vt:lpstr>PowerPoint-presentatie</vt:lpstr>
      <vt:lpstr>PowerPoint-presentatie</vt:lpstr>
      <vt:lpstr>Innate versus specific immunity</vt:lpstr>
      <vt:lpstr>PowerPoint-presentatie</vt:lpstr>
      <vt:lpstr>Systemic Acquired Resistance (SAR) in plants</vt:lpstr>
      <vt:lpstr>PowerPoint-presentatie</vt:lpstr>
      <vt:lpstr>PowerPoint-presentatie</vt:lpstr>
      <vt:lpstr>PowerPoint-presentatie</vt:lpstr>
      <vt:lpstr>PowerPoint-presentatie</vt:lpstr>
      <vt:lpstr>Long-term epigenetic reprogramming in myeloid cells</vt:lpstr>
      <vt:lpstr>Long-term epigenetic reprogramming in myeloid cells</vt:lpstr>
      <vt:lpstr>PowerPoint-presentatie</vt:lpstr>
      <vt:lpstr>PowerPoint-presentatie</vt:lpstr>
      <vt:lpstr>Metabolic pathways in myeloid cells</vt:lpstr>
      <vt:lpstr>PowerPoint-presentatie</vt:lpstr>
      <vt:lpstr>What are the molecular pathways inTrained Immunity?</vt:lpstr>
      <vt:lpstr>What are the molecular pathways of Training Immunity?</vt:lpstr>
      <vt:lpstr>What are the molecular pathways Trained Immunity 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Cytokine responses in relation to serum Urate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DESeq2 results – rlog normalization</vt:lpstr>
      <vt:lpstr>DESeq2 results – rlog normalization</vt:lpstr>
      <vt:lpstr>Exemplary Locus: chr12: 58165076-58165407 (METTL1) </vt:lpstr>
      <vt:lpstr>METTL1 expression in cells/tissues </vt:lpstr>
      <vt:lpstr>PowerPoint-presentatie</vt:lpstr>
      <vt:lpstr>PowerPoint-presentatie</vt:lpstr>
      <vt:lpstr>PowerPoint-presentatie</vt:lpstr>
      <vt:lpstr>Thank you !</vt:lpstr>
    </vt:vector>
  </TitlesOfParts>
  <Manager/>
  <Company>UMC St Radboud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G-CAN 2015</dc:title>
  <dc:subject/>
  <dc:creator>Joosten LAB</dc:creator>
  <cp:keywords/>
  <dc:description/>
  <cp:lastModifiedBy>Microsoft Office User</cp:lastModifiedBy>
  <cp:revision>459</cp:revision>
  <dcterms:created xsi:type="dcterms:W3CDTF">2014-03-07T08:04:05Z</dcterms:created>
  <dcterms:modified xsi:type="dcterms:W3CDTF">2019-06-17T06:39:46Z</dcterms:modified>
  <cp:category/>
</cp:coreProperties>
</file>